
<file path=[Content_Types].xml><?xml version="1.0" encoding="utf-8"?>
<Types xmlns="http://schemas.openxmlformats.org/package/2006/content-types">
  <Default Extension="xml" ContentType="application/xml"/>
  <Default Extension="wav" ContentType="audio/wav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  <p:sldMasterId id="2147483686" r:id="rId2"/>
    <p:sldMasterId id="2147483710" r:id="rId3"/>
  </p:sldMasterIdLst>
  <p:notesMasterIdLst>
    <p:notesMasterId r:id="rId71"/>
  </p:notesMasterIdLst>
  <p:handoutMasterIdLst>
    <p:handoutMasterId r:id="rId72"/>
  </p:handoutMasterIdLst>
  <p:sldIdLst>
    <p:sldId id="872" r:id="rId4"/>
    <p:sldId id="1060" r:id="rId5"/>
    <p:sldId id="1062" r:id="rId6"/>
    <p:sldId id="1063" r:id="rId7"/>
    <p:sldId id="1064" r:id="rId8"/>
    <p:sldId id="1065" r:id="rId9"/>
    <p:sldId id="1066" r:id="rId10"/>
    <p:sldId id="1067" r:id="rId11"/>
    <p:sldId id="1068" r:id="rId12"/>
    <p:sldId id="1069" r:id="rId13"/>
    <p:sldId id="1070" r:id="rId14"/>
    <p:sldId id="1071" r:id="rId15"/>
    <p:sldId id="1072" r:id="rId16"/>
    <p:sldId id="1073" r:id="rId17"/>
    <p:sldId id="1074" r:id="rId18"/>
    <p:sldId id="1075" r:id="rId19"/>
    <p:sldId id="1076" r:id="rId20"/>
    <p:sldId id="1077" r:id="rId21"/>
    <p:sldId id="1078" r:id="rId22"/>
    <p:sldId id="1079" r:id="rId23"/>
    <p:sldId id="1080" r:id="rId24"/>
    <p:sldId id="1081" r:id="rId25"/>
    <p:sldId id="1082" r:id="rId26"/>
    <p:sldId id="1084" r:id="rId27"/>
    <p:sldId id="1085" r:id="rId28"/>
    <p:sldId id="1086" r:id="rId29"/>
    <p:sldId id="1088" r:id="rId30"/>
    <p:sldId id="1090" r:id="rId31"/>
    <p:sldId id="1091" r:id="rId32"/>
    <p:sldId id="1092" r:id="rId33"/>
    <p:sldId id="1093" r:id="rId34"/>
    <p:sldId id="1094" r:id="rId35"/>
    <p:sldId id="1096" r:id="rId36"/>
    <p:sldId id="1098" r:id="rId37"/>
    <p:sldId id="1100" r:id="rId38"/>
    <p:sldId id="1102" r:id="rId39"/>
    <p:sldId id="1104" r:id="rId40"/>
    <p:sldId id="1105" r:id="rId41"/>
    <p:sldId id="1106" r:id="rId42"/>
    <p:sldId id="1107" r:id="rId43"/>
    <p:sldId id="1108" r:id="rId44"/>
    <p:sldId id="1109" r:id="rId45"/>
    <p:sldId id="1110" r:id="rId46"/>
    <p:sldId id="1111" r:id="rId47"/>
    <p:sldId id="1125" r:id="rId48"/>
    <p:sldId id="1126" r:id="rId49"/>
    <p:sldId id="1127" r:id="rId50"/>
    <p:sldId id="1128" r:id="rId51"/>
    <p:sldId id="1129" r:id="rId52"/>
    <p:sldId id="1130" r:id="rId53"/>
    <p:sldId id="1131" r:id="rId54"/>
    <p:sldId id="1133" r:id="rId55"/>
    <p:sldId id="1134" r:id="rId56"/>
    <p:sldId id="1135" r:id="rId57"/>
    <p:sldId id="1136" r:id="rId58"/>
    <p:sldId id="1139" r:id="rId59"/>
    <p:sldId id="1138" r:id="rId60"/>
    <p:sldId id="1113" r:id="rId61"/>
    <p:sldId id="1114" r:id="rId62"/>
    <p:sldId id="1115" r:id="rId63"/>
    <p:sldId id="1116" r:id="rId64"/>
    <p:sldId id="1117" r:id="rId65"/>
    <p:sldId id="1118" r:id="rId66"/>
    <p:sldId id="1119" r:id="rId67"/>
    <p:sldId id="1120" r:id="rId68"/>
    <p:sldId id="1122" r:id="rId69"/>
    <p:sldId id="1123" r:id="rId70"/>
  </p:sldIdLst>
  <p:sldSz cx="12192000" cy="6858000"/>
  <p:notesSz cx="6858000" cy="9144000"/>
  <p:custDataLst>
    <p:tags r:id="rId73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9FF"/>
    <a:srgbClr val="FF0000"/>
    <a:srgbClr val="0000CC"/>
    <a:srgbClr val="FF9933"/>
    <a:srgbClr val="006699"/>
    <a:srgbClr val="0066CC"/>
    <a:srgbClr val="FFFF65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63" autoAdjust="0"/>
    <p:restoredTop sz="86519" autoAdjust="0"/>
  </p:normalViewPr>
  <p:slideViewPr>
    <p:cSldViewPr showGuides="1">
      <p:cViewPr varScale="1">
        <p:scale>
          <a:sx n="97" d="100"/>
          <a:sy n="97" d="100"/>
        </p:scale>
        <p:origin x="240" y="656"/>
      </p:cViewPr>
      <p:guideLst>
        <p:guide orient="horz" pos="2208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032"/>
    </p:cViewPr>
  </p:sorterViewPr>
  <p:notesViewPr>
    <p:cSldViewPr showGuides="1">
      <p:cViewPr varScale="1">
        <p:scale>
          <a:sx n="51" d="100"/>
          <a:sy n="51" d="100"/>
        </p:scale>
        <p:origin x="-1350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slide" Target="slides/slide62.xml"/><Relationship Id="rId66" Type="http://schemas.openxmlformats.org/officeDocument/2006/relationships/slide" Target="slides/slide63.xml"/><Relationship Id="rId67" Type="http://schemas.openxmlformats.org/officeDocument/2006/relationships/slide" Target="slides/slide64.xml"/><Relationship Id="rId68" Type="http://schemas.openxmlformats.org/officeDocument/2006/relationships/slide" Target="slides/slide65.xml"/><Relationship Id="rId69" Type="http://schemas.openxmlformats.org/officeDocument/2006/relationships/slide" Target="slides/slide6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70" Type="http://schemas.openxmlformats.org/officeDocument/2006/relationships/slide" Target="slides/slide67.xml"/><Relationship Id="rId71" Type="http://schemas.openxmlformats.org/officeDocument/2006/relationships/notesMaster" Target="notesMasters/notesMaster1.xml"/><Relationship Id="rId72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73" Type="http://schemas.openxmlformats.org/officeDocument/2006/relationships/tags" Target="tags/tag1.xml"/><Relationship Id="rId74" Type="http://schemas.openxmlformats.org/officeDocument/2006/relationships/presProps" Target="presProps.xml"/><Relationship Id="rId75" Type="http://schemas.openxmlformats.org/officeDocument/2006/relationships/viewProps" Target="viewProps.xml"/><Relationship Id="rId76" Type="http://schemas.openxmlformats.org/officeDocument/2006/relationships/theme" Target="theme/theme1.xml"/><Relationship Id="rId77" Type="http://schemas.openxmlformats.org/officeDocument/2006/relationships/tableStyles" Target="tableStyles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86701C-450F-43FA-A815-88C28DD15163}" type="doc">
      <dgm:prSet loTypeId="urn:microsoft.com/office/officeart/2008/layout/Pictu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137F760-D934-4308-B940-68048D7A127D}">
      <dgm:prSet phldrT="[文本]"/>
      <dgm:spPr/>
      <dgm:t>
        <a:bodyPr/>
        <a:lstStyle/>
        <a:p>
          <a:r>
            <a:rPr lang="zh-CN" altLang="en-US" dirty="0">
              <a:latin typeface="+mn-lt"/>
              <a:ea typeface="+mn-ea"/>
              <a:cs typeface="+mn-ea"/>
              <a:sym typeface="+mn-lt"/>
            </a:rPr>
            <a:t>第</a:t>
          </a:r>
          <a:r>
            <a:rPr lang="en-US" altLang="zh-CN" dirty="0">
              <a:latin typeface="+mn-lt"/>
              <a:ea typeface="+mn-ea"/>
              <a:cs typeface="+mn-ea"/>
              <a:sym typeface="+mn-lt"/>
            </a:rPr>
            <a:t>6</a:t>
          </a:r>
          <a:r>
            <a:rPr lang="zh-CN" altLang="en-US" dirty="0">
              <a:latin typeface="+mn-lt"/>
              <a:ea typeface="+mn-ea"/>
              <a:cs typeface="+mn-ea"/>
              <a:sym typeface="+mn-lt"/>
            </a:rPr>
            <a:t>章   </a:t>
          </a:r>
          <a:r>
            <a:rPr lang="zh-CN" dirty="0"/>
            <a:t>组合数据类型</a:t>
          </a:r>
          <a:endParaRPr lang="zh-CN" altLang="en-US" dirty="0">
            <a:latin typeface="+mn-lt"/>
            <a:ea typeface="+mn-ea"/>
            <a:cs typeface="+mn-ea"/>
            <a:sym typeface="+mn-lt"/>
          </a:endParaRPr>
        </a:p>
      </dgm:t>
    </dgm:pt>
    <dgm:pt modelId="{F11F1D34-DE0E-421D-B366-5623391D71E1}" type="parTrans" cxnId="{A5280322-CD34-452C-8E57-3C8B9F48B795}">
      <dgm:prSet/>
      <dgm:spPr/>
      <dgm:t>
        <a:bodyPr/>
        <a:lstStyle/>
        <a:p>
          <a:endParaRPr lang="zh-CN" altLang="en-US"/>
        </a:p>
      </dgm:t>
    </dgm:pt>
    <dgm:pt modelId="{176856F1-6187-4513-BBB6-AD7301772AAE}" type="sibTrans" cxnId="{A5280322-CD34-452C-8E57-3C8B9F48B795}">
      <dgm:prSet/>
      <dgm:spPr/>
      <dgm:t>
        <a:bodyPr/>
        <a:lstStyle/>
        <a:p>
          <a:endParaRPr lang="zh-CN" altLang="en-US"/>
        </a:p>
      </dgm:t>
    </dgm:pt>
    <dgm:pt modelId="{4D036FBF-3EC9-4BA2-BAE9-0CB5EEA37973}">
      <dgm:prSet phldrT="[文本]" custT="1"/>
      <dgm:spPr>
        <a:solidFill>
          <a:schemeClr val="accent1"/>
        </a:solidFill>
      </dgm:spPr>
      <dgm:t>
        <a:bodyPr/>
        <a:lstStyle/>
        <a:p>
          <a:pPr algn="ctr"/>
          <a:r>
            <a:rPr lang="en-US" altLang="zh-CN" sz="2400" dirty="0">
              <a:cs typeface="+mn-ea"/>
              <a:sym typeface="+mn-lt"/>
            </a:rPr>
            <a:t>6.1 </a:t>
          </a:r>
          <a:r>
            <a:rPr lang="zh-CN" sz="2400" dirty="0"/>
            <a:t>组合数据类型概述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FA3E968F-53A6-4D3B-85C7-78A43C44C6AF}" type="parTrans" cxnId="{A8FFF7DB-3034-4151-B580-DE9E3EF7A442}">
      <dgm:prSet/>
      <dgm:spPr/>
      <dgm:t>
        <a:bodyPr/>
        <a:lstStyle/>
        <a:p>
          <a:endParaRPr lang="zh-CN" altLang="en-US"/>
        </a:p>
      </dgm:t>
    </dgm:pt>
    <dgm:pt modelId="{6C87D376-0D64-4357-8A6A-D682D7AAEF09}" type="sibTrans" cxnId="{A8FFF7DB-3034-4151-B580-DE9E3EF7A442}">
      <dgm:prSet/>
      <dgm:spPr/>
      <dgm:t>
        <a:bodyPr/>
        <a:lstStyle/>
        <a:p>
          <a:endParaRPr lang="zh-CN" altLang="en-US"/>
        </a:p>
      </dgm:t>
    </dgm:pt>
    <dgm:pt modelId="{16C6BA45-896C-45FA-B1FC-4FF84B767E93}">
      <dgm:prSet phldrT="[文本]" custT="1"/>
      <dgm:spPr>
        <a:solidFill>
          <a:schemeClr val="accent2"/>
        </a:solidFill>
      </dgm:spPr>
      <dgm:t>
        <a:bodyPr/>
        <a:lstStyle/>
        <a:p>
          <a:pPr algn="ctr"/>
          <a:r>
            <a:rPr lang="en-US" altLang="zh-CN" sz="2400" dirty="0">
              <a:cs typeface="+mn-ea"/>
              <a:sym typeface="+mn-lt"/>
            </a:rPr>
            <a:t>6.2 </a:t>
          </a:r>
          <a:r>
            <a:rPr lang="zh-CN" sz="2400" dirty="0"/>
            <a:t>列表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84FCB3C6-1D5B-4EEE-BF39-ECFC376821C0}" type="parTrans" cxnId="{4E9BEFDC-9FD2-4CE8-8726-8A3151F08581}">
      <dgm:prSet/>
      <dgm:spPr/>
      <dgm:t>
        <a:bodyPr/>
        <a:lstStyle/>
        <a:p>
          <a:endParaRPr lang="zh-CN" altLang="en-US"/>
        </a:p>
      </dgm:t>
    </dgm:pt>
    <dgm:pt modelId="{98992DA5-DD88-4E65-86F6-FA041A3B81F6}" type="sibTrans" cxnId="{4E9BEFDC-9FD2-4CE8-8726-8A3151F08581}">
      <dgm:prSet/>
      <dgm:spPr/>
      <dgm:t>
        <a:bodyPr/>
        <a:lstStyle/>
        <a:p>
          <a:endParaRPr lang="zh-CN" altLang="en-US"/>
        </a:p>
      </dgm:t>
    </dgm:pt>
    <dgm:pt modelId="{04011E82-F5CE-414A-A538-5E6026558D37}">
      <dgm:prSet phldrT="[文本]" custT="1"/>
      <dgm:spPr>
        <a:solidFill>
          <a:schemeClr val="accent5"/>
        </a:solidFill>
      </dgm:spPr>
      <dgm:t>
        <a:bodyPr/>
        <a:lstStyle/>
        <a:p>
          <a:pPr algn="ctr"/>
          <a:r>
            <a:rPr lang="en-US" altLang="zh-CN" sz="2400" dirty="0">
              <a:latin typeface="+mn-lt"/>
              <a:ea typeface="+mn-ea"/>
              <a:cs typeface="+mn-ea"/>
              <a:sym typeface="+mn-lt"/>
            </a:rPr>
            <a:t>6.5 </a:t>
          </a:r>
          <a:r>
            <a:rPr lang="zh-CN" sz="2400" dirty="0"/>
            <a:t>字典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924D74DA-ABEA-4F95-A900-968091EB331A}" type="parTrans" cxnId="{6514A016-CB89-456D-AE86-DD2E3C90D6C1}">
      <dgm:prSet/>
      <dgm:spPr/>
      <dgm:t>
        <a:bodyPr/>
        <a:lstStyle/>
        <a:p>
          <a:endParaRPr lang="zh-CN" altLang="en-US"/>
        </a:p>
      </dgm:t>
    </dgm:pt>
    <dgm:pt modelId="{256B80E1-4700-4448-A575-8E87045B03EE}" type="sibTrans" cxnId="{6514A016-CB89-456D-AE86-DD2E3C90D6C1}">
      <dgm:prSet/>
      <dgm:spPr/>
      <dgm:t>
        <a:bodyPr/>
        <a:lstStyle/>
        <a:p>
          <a:endParaRPr lang="zh-CN" altLang="en-US"/>
        </a:p>
      </dgm:t>
    </dgm:pt>
    <dgm:pt modelId="{DD0A9F03-EEFF-4EFD-904F-D60BBD2F7982}">
      <dgm:prSet phldrT="[文本]" custT="1"/>
      <dgm:spPr>
        <a:solidFill>
          <a:schemeClr val="accent3"/>
        </a:solidFill>
      </dgm:spPr>
      <dgm:t>
        <a:bodyPr/>
        <a:lstStyle/>
        <a:p>
          <a:pPr algn="ctr"/>
          <a:r>
            <a:rPr lang="en-US" altLang="zh-CN" sz="2400" dirty="0">
              <a:cs typeface="+mn-ea"/>
              <a:sym typeface="+mn-lt"/>
            </a:rPr>
            <a:t>6.3 </a:t>
          </a:r>
          <a:r>
            <a:rPr lang="zh-CN" sz="2400" dirty="0"/>
            <a:t>元组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B2B9E95E-31D7-4EA8-AE3E-9BC778B87307}" type="parTrans" cxnId="{863735A6-0D4B-458F-BBB9-66540A075A01}">
      <dgm:prSet/>
      <dgm:spPr/>
      <dgm:t>
        <a:bodyPr/>
        <a:lstStyle/>
        <a:p>
          <a:endParaRPr lang="zh-CN" altLang="en-US"/>
        </a:p>
      </dgm:t>
    </dgm:pt>
    <dgm:pt modelId="{F6B14002-150A-4769-8639-6D76F55560CC}" type="sibTrans" cxnId="{863735A6-0D4B-458F-BBB9-66540A075A01}">
      <dgm:prSet/>
      <dgm:spPr/>
      <dgm:t>
        <a:bodyPr/>
        <a:lstStyle/>
        <a:p>
          <a:endParaRPr lang="zh-CN" altLang="en-US"/>
        </a:p>
      </dgm:t>
    </dgm:pt>
    <dgm:pt modelId="{D6CFA13C-6BB9-407A-96DB-EABBAD3161BA}">
      <dgm:prSet phldrT="[文本]" custT="1"/>
      <dgm:spPr>
        <a:solidFill>
          <a:schemeClr val="accent4"/>
        </a:solidFill>
      </dgm:spPr>
      <dgm:t>
        <a:bodyPr/>
        <a:lstStyle/>
        <a:p>
          <a:pPr algn="ctr"/>
          <a:r>
            <a:rPr lang="en-US" altLang="zh-CN" sz="2400" dirty="0">
              <a:latin typeface="+mn-lt"/>
              <a:ea typeface="+mn-ea"/>
              <a:cs typeface="+mn-ea"/>
              <a:sym typeface="+mn-lt"/>
            </a:rPr>
            <a:t>6.4 </a:t>
          </a:r>
          <a:r>
            <a:rPr lang="zh-CN" sz="2400" dirty="0"/>
            <a:t>字符串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C03EB63A-3B93-4B73-B2A3-8D67C1331BC5}" type="parTrans" cxnId="{125637D2-801C-43EF-88F6-5E4AABAFB24B}">
      <dgm:prSet/>
      <dgm:spPr/>
      <dgm:t>
        <a:bodyPr/>
        <a:lstStyle/>
        <a:p>
          <a:endParaRPr lang="zh-CN" altLang="en-US"/>
        </a:p>
      </dgm:t>
    </dgm:pt>
    <dgm:pt modelId="{17D7F95D-D5E8-4E6E-BC3A-C2B2D95C3143}" type="sibTrans" cxnId="{125637D2-801C-43EF-88F6-5E4AABAFB24B}">
      <dgm:prSet/>
      <dgm:spPr/>
      <dgm:t>
        <a:bodyPr/>
        <a:lstStyle/>
        <a:p>
          <a:endParaRPr lang="zh-CN" altLang="en-US"/>
        </a:p>
      </dgm:t>
    </dgm:pt>
    <dgm:pt modelId="{55F628B6-5E1E-4F63-AC2D-501B998C1202}">
      <dgm:prSet phldrT="[文本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en-US" altLang="zh-CN" sz="2400" dirty="0">
              <a:latin typeface="+mn-lt"/>
              <a:ea typeface="+mn-ea"/>
              <a:cs typeface="+mn-ea"/>
              <a:sym typeface="+mn-lt"/>
            </a:rPr>
            <a:t>6.6 </a:t>
          </a:r>
          <a:r>
            <a:rPr lang="zh-CN" altLang="en-US" sz="2400" dirty="0">
              <a:latin typeface="+mn-lt"/>
              <a:ea typeface="+mn-ea"/>
              <a:cs typeface="+mn-ea"/>
              <a:sym typeface="+mn-lt"/>
            </a:rPr>
            <a:t>集合</a:t>
          </a:r>
        </a:p>
      </dgm:t>
    </dgm:pt>
    <dgm:pt modelId="{EAC95AB8-2C1A-44A6-A425-E3D2787A68A6}" type="parTrans" cxnId="{27770DD0-13B5-4E59-A7CC-F9CB3D15234F}">
      <dgm:prSet/>
      <dgm:spPr/>
      <dgm:t>
        <a:bodyPr/>
        <a:lstStyle/>
        <a:p>
          <a:endParaRPr lang="zh-CN" altLang="en-US"/>
        </a:p>
      </dgm:t>
    </dgm:pt>
    <dgm:pt modelId="{CF857958-A46A-4263-BC1B-6217D7B3D3B7}" type="sibTrans" cxnId="{27770DD0-13B5-4E59-A7CC-F9CB3D15234F}">
      <dgm:prSet/>
      <dgm:spPr/>
      <dgm:t>
        <a:bodyPr/>
        <a:lstStyle/>
        <a:p>
          <a:endParaRPr lang="zh-CN" altLang="en-US"/>
        </a:p>
      </dgm:t>
    </dgm:pt>
    <dgm:pt modelId="{934B8029-6734-45B3-A653-03A48C399077}" type="pres">
      <dgm:prSet presAssocID="{4586701C-450F-43FA-A815-88C28DD15163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8EB2D05-AB7E-4B21-9FA1-BCD0C3420D60}" type="pres">
      <dgm:prSet presAssocID="{8137F760-D934-4308-B940-68048D7A127D}" presName="root" presStyleCnt="0">
        <dgm:presLayoutVars>
          <dgm:chMax/>
          <dgm:chPref val="4"/>
        </dgm:presLayoutVars>
      </dgm:prSet>
      <dgm:spPr/>
    </dgm:pt>
    <dgm:pt modelId="{950FA0B5-C7FC-4F57-81EF-749FB0342CCF}" type="pres">
      <dgm:prSet presAssocID="{8137F760-D934-4308-B940-68048D7A127D}" presName="rootComposite" presStyleCnt="0">
        <dgm:presLayoutVars/>
      </dgm:prSet>
      <dgm:spPr/>
    </dgm:pt>
    <dgm:pt modelId="{2BD33EFD-B514-4A96-8B94-DC6199838322}" type="pres">
      <dgm:prSet presAssocID="{8137F760-D934-4308-B940-68048D7A127D}" presName="rootText" presStyleLbl="node0" presStyleIdx="0" presStyleCnt="1">
        <dgm:presLayoutVars>
          <dgm:chMax/>
          <dgm:chPref val="4"/>
        </dgm:presLayoutVars>
      </dgm:prSet>
      <dgm:spPr/>
      <dgm:t>
        <a:bodyPr/>
        <a:lstStyle/>
        <a:p>
          <a:endParaRPr lang="en-US"/>
        </a:p>
      </dgm:t>
    </dgm:pt>
    <dgm:pt modelId="{D4759B00-DBEE-420F-85E0-13E2930CABB2}" type="pres">
      <dgm:prSet presAssocID="{8137F760-D934-4308-B940-68048D7A127D}" presName="childShape" presStyleCnt="0">
        <dgm:presLayoutVars>
          <dgm:chMax val="0"/>
          <dgm:chPref val="0"/>
        </dgm:presLayoutVars>
      </dgm:prSet>
      <dgm:spPr/>
    </dgm:pt>
    <dgm:pt modelId="{3BCE3EDE-6F44-4EF2-875C-548060EED616}" type="pres">
      <dgm:prSet presAssocID="{4D036FBF-3EC9-4BA2-BAE9-0CB5EEA37973}" presName="childComposite" presStyleCnt="0">
        <dgm:presLayoutVars>
          <dgm:chMax val="0"/>
          <dgm:chPref val="0"/>
        </dgm:presLayoutVars>
      </dgm:prSet>
      <dgm:spPr/>
    </dgm:pt>
    <dgm:pt modelId="{73E016B6-7A5B-41FF-BB2D-3268526949D1}" type="pres">
      <dgm:prSet presAssocID="{4D036FBF-3EC9-4BA2-BAE9-0CB5EEA37973}" presName="Image" presStyleLbl="node1" presStyleIdx="0" presStyleCnt="6"/>
      <dgm:spPr>
        <a:solidFill>
          <a:schemeClr val="accent1"/>
        </a:solidFill>
      </dgm:spPr>
    </dgm:pt>
    <dgm:pt modelId="{44363A8E-FFF3-4EE9-A93B-54B66CA14993}" type="pres">
      <dgm:prSet presAssocID="{4D036FBF-3EC9-4BA2-BAE9-0CB5EEA37973}" presName="childText" presStyleLbl="lnNode1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F5FD4A-FD59-48D0-9ADF-9061AF38E18B}" type="pres">
      <dgm:prSet presAssocID="{16C6BA45-896C-45FA-B1FC-4FF84B767E93}" presName="childComposite" presStyleCnt="0">
        <dgm:presLayoutVars>
          <dgm:chMax val="0"/>
          <dgm:chPref val="0"/>
        </dgm:presLayoutVars>
      </dgm:prSet>
      <dgm:spPr/>
    </dgm:pt>
    <dgm:pt modelId="{A4F545F6-7A58-4129-9DBB-E706B8FDB596}" type="pres">
      <dgm:prSet presAssocID="{16C6BA45-896C-45FA-B1FC-4FF84B767E93}" presName="Image" presStyleLbl="node1" presStyleIdx="1" presStyleCnt="6"/>
      <dgm:spPr>
        <a:solidFill>
          <a:schemeClr val="accent2"/>
        </a:solidFill>
      </dgm:spPr>
    </dgm:pt>
    <dgm:pt modelId="{9950ABD6-CD80-4ED8-9274-786B900168FE}" type="pres">
      <dgm:prSet presAssocID="{16C6BA45-896C-45FA-B1FC-4FF84B767E93}" presName="childText" presStyleLbl="ln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2FAC67-4AAF-4E6E-B7E5-8EA9F89EC026}" type="pres">
      <dgm:prSet presAssocID="{DD0A9F03-EEFF-4EFD-904F-D60BBD2F7982}" presName="childComposite" presStyleCnt="0">
        <dgm:presLayoutVars>
          <dgm:chMax val="0"/>
          <dgm:chPref val="0"/>
        </dgm:presLayoutVars>
      </dgm:prSet>
      <dgm:spPr/>
    </dgm:pt>
    <dgm:pt modelId="{60C2B1AF-2F73-45E3-B301-3484FF9BAC83}" type="pres">
      <dgm:prSet presAssocID="{DD0A9F03-EEFF-4EFD-904F-D60BBD2F7982}" presName="Image" presStyleLbl="node1" presStyleIdx="2" presStyleCnt="6"/>
      <dgm:spPr>
        <a:solidFill>
          <a:schemeClr val="accent3"/>
        </a:solidFill>
      </dgm:spPr>
    </dgm:pt>
    <dgm:pt modelId="{022EA098-998E-4BD2-AAFC-A71382B218CC}" type="pres">
      <dgm:prSet presAssocID="{DD0A9F03-EEFF-4EFD-904F-D60BBD2F7982}" presName="childText" presStyleLbl="ln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713576-C2D5-46AA-BD67-480821ABA3C6}" type="pres">
      <dgm:prSet presAssocID="{D6CFA13C-6BB9-407A-96DB-EABBAD3161BA}" presName="childComposite" presStyleCnt="0">
        <dgm:presLayoutVars>
          <dgm:chMax val="0"/>
          <dgm:chPref val="0"/>
        </dgm:presLayoutVars>
      </dgm:prSet>
      <dgm:spPr/>
    </dgm:pt>
    <dgm:pt modelId="{9500E1C3-1F39-4696-B684-17CF409BF19D}" type="pres">
      <dgm:prSet presAssocID="{D6CFA13C-6BB9-407A-96DB-EABBAD3161BA}" presName="Image" presStyleLbl="node1" presStyleIdx="3" presStyleCnt="6"/>
      <dgm:spPr>
        <a:solidFill>
          <a:schemeClr val="accent4"/>
        </a:solidFill>
      </dgm:spPr>
    </dgm:pt>
    <dgm:pt modelId="{4D1D8A09-284C-4E1D-A71D-8845E08E0166}" type="pres">
      <dgm:prSet presAssocID="{D6CFA13C-6BB9-407A-96DB-EABBAD3161BA}" presName="childText" presStyleLbl="ln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CEAA81-7088-4D2D-A975-B12BA0742A83}" type="pres">
      <dgm:prSet presAssocID="{04011E82-F5CE-414A-A538-5E6026558D37}" presName="childComposite" presStyleCnt="0">
        <dgm:presLayoutVars>
          <dgm:chMax val="0"/>
          <dgm:chPref val="0"/>
        </dgm:presLayoutVars>
      </dgm:prSet>
      <dgm:spPr/>
    </dgm:pt>
    <dgm:pt modelId="{D7574B88-3513-4CA4-A50D-EB705FFEBAB3}" type="pres">
      <dgm:prSet presAssocID="{04011E82-F5CE-414A-A538-5E6026558D37}" presName="Image" presStyleLbl="node1" presStyleIdx="4" presStyleCnt="6"/>
      <dgm:spPr>
        <a:solidFill>
          <a:schemeClr val="accent5"/>
        </a:solidFill>
      </dgm:spPr>
    </dgm:pt>
    <dgm:pt modelId="{CC8833AB-EAF2-4E29-BE7E-42E95CC42B67}" type="pres">
      <dgm:prSet presAssocID="{04011E82-F5CE-414A-A538-5E6026558D37}" presName="childText" presStyleLbl="ln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7A5500-29C5-44C3-990F-3991F641BC64}" type="pres">
      <dgm:prSet presAssocID="{55F628B6-5E1E-4F63-AC2D-501B998C1202}" presName="childComposite" presStyleCnt="0">
        <dgm:presLayoutVars>
          <dgm:chMax val="0"/>
          <dgm:chPref val="0"/>
        </dgm:presLayoutVars>
      </dgm:prSet>
      <dgm:spPr/>
    </dgm:pt>
    <dgm:pt modelId="{D1874A0A-BFD1-4D7C-BB5C-A1F27F8905B0}" type="pres">
      <dgm:prSet presAssocID="{55F628B6-5E1E-4F63-AC2D-501B998C1202}" presName="Image" presStyleLbl="node1" presStyleIdx="5" presStyleCnt="6"/>
      <dgm:spPr>
        <a:solidFill>
          <a:schemeClr val="accent5">
            <a:lumMod val="60000"/>
            <a:lumOff val="40000"/>
          </a:schemeClr>
        </a:solidFill>
      </dgm:spPr>
      <dgm:extLst/>
    </dgm:pt>
    <dgm:pt modelId="{1529BD3F-7C17-4F75-ADA3-D8B52B3596EF}" type="pres">
      <dgm:prSet presAssocID="{55F628B6-5E1E-4F63-AC2D-501B998C1202}" presName="childText" presStyleLbl="ln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1684F3E-09A4-4154-B93A-19612974FFD3}" type="presOf" srcId="{DD0A9F03-EEFF-4EFD-904F-D60BBD2F7982}" destId="{022EA098-998E-4BD2-AAFC-A71382B218CC}" srcOrd="0" destOrd="0" presId="urn:microsoft.com/office/officeart/2008/layout/PictureAccentList"/>
    <dgm:cxn modelId="{FBFDFBA5-1753-4F3B-92A6-62EC80B078AA}" type="presOf" srcId="{D6CFA13C-6BB9-407A-96DB-EABBAD3161BA}" destId="{4D1D8A09-284C-4E1D-A71D-8845E08E0166}" srcOrd="0" destOrd="0" presId="urn:microsoft.com/office/officeart/2008/layout/PictureAccentList"/>
    <dgm:cxn modelId="{24121116-A642-4BE0-9B18-15386E78638E}" type="presOf" srcId="{04011E82-F5CE-414A-A538-5E6026558D37}" destId="{CC8833AB-EAF2-4E29-BE7E-42E95CC42B67}" srcOrd="0" destOrd="0" presId="urn:microsoft.com/office/officeart/2008/layout/PictureAccentList"/>
    <dgm:cxn modelId="{6514A016-CB89-456D-AE86-DD2E3C90D6C1}" srcId="{8137F760-D934-4308-B940-68048D7A127D}" destId="{04011E82-F5CE-414A-A538-5E6026558D37}" srcOrd="4" destOrd="0" parTransId="{924D74DA-ABEA-4F95-A900-968091EB331A}" sibTransId="{256B80E1-4700-4448-A575-8E87045B03EE}"/>
    <dgm:cxn modelId="{9F6CE7BC-09CB-4A78-94C0-86B9FF1F9503}" type="presOf" srcId="{55F628B6-5E1E-4F63-AC2D-501B998C1202}" destId="{1529BD3F-7C17-4F75-ADA3-D8B52B3596EF}" srcOrd="0" destOrd="0" presId="urn:microsoft.com/office/officeart/2008/layout/PictureAccentList"/>
    <dgm:cxn modelId="{863735A6-0D4B-458F-BBB9-66540A075A01}" srcId="{8137F760-D934-4308-B940-68048D7A127D}" destId="{DD0A9F03-EEFF-4EFD-904F-D60BBD2F7982}" srcOrd="2" destOrd="0" parTransId="{B2B9E95E-31D7-4EA8-AE3E-9BC778B87307}" sibTransId="{F6B14002-150A-4769-8639-6D76F55560CC}"/>
    <dgm:cxn modelId="{89503172-7D36-4E97-981A-C2920860F26C}" type="presOf" srcId="{8137F760-D934-4308-B940-68048D7A127D}" destId="{2BD33EFD-B514-4A96-8B94-DC6199838322}" srcOrd="0" destOrd="0" presId="urn:microsoft.com/office/officeart/2008/layout/PictureAccentList"/>
    <dgm:cxn modelId="{E37E6ACB-6BC1-4E48-A4B0-E51821F7E7BB}" type="presOf" srcId="{16C6BA45-896C-45FA-B1FC-4FF84B767E93}" destId="{9950ABD6-CD80-4ED8-9274-786B900168FE}" srcOrd="0" destOrd="0" presId="urn:microsoft.com/office/officeart/2008/layout/PictureAccentList"/>
    <dgm:cxn modelId="{27770DD0-13B5-4E59-A7CC-F9CB3D15234F}" srcId="{8137F760-D934-4308-B940-68048D7A127D}" destId="{55F628B6-5E1E-4F63-AC2D-501B998C1202}" srcOrd="5" destOrd="0" parTransId="{EAC95AB8-2C1A-44A6-A425-E3D2787A68A6}" sibTransId="{CF857958-A46A-4263-BC1B-6217D7B3D3B7}"/>
    <dgm:cxn modelId="{881907DF-ED49-4A40-A5E8-5DFCED019CF5}" type="presOf" srcId="{4586701C-450F-43FA-A815-88C28DD15163}" destId="{934B8029-6734-45B3-A653-03A48C399077}" srcOrd="0" destOrd="0" presId="urn:microsoft.com/office/officeart/2008/layout/PictureAccentList"/>
    <dgm:cxn modelId="{A8FFF7DB-3034-4151-B580-DE9E3EF7A442}" srcId="{8137F760-D934-4308-B940-68048D7A127D}" destId="{4D036FBF-3EC9-4BA2-BAE9-0CB5EEA37973}" srcOrd="0" destOrd="0" parTransId="{FA3E968F-53A6-4D3B-85C7-78A43C44C6AF}" sibTransId="{6C87D376-0D64-4357-8A6A-D682D7AAEF09}"/>
    <dgm:cxn modelId="{125637D2-801C-43EF-88F6-5E4AABAFB24B}" srcId="{8137F760-D934-4308-B940-68048D7A127D}" destId="{D6CFA13C-6BB9-407A-96DB-EABBAD3161BA}" srcOrd="3" destOrd="0" parTransId="{C03EB63A-3B93-4B73-B2A3-8D67C1331BC5}" sibTransId="{17D7F95D-D5E8-4E6E-BC3A-C2B2D95C3143}"/>
    <dgm:cxn modelId="{A5280322-CD34-452C-8E57-3C8B9F48B795}" srcId="{4586701C-450F-43FA-A815-88C28DD15163}" destId="{8137F760-D934-4308-B940-68048D7A127D}" srcOrd="0" destOrd="0" parTransId="{F11F1D34-DE0E-421D-B366-5623391D71E1}" sibTransId="{176856F1-6187-4513-BBB6-AD7301772AAE}"/>
    <dgm:cxn modelId="{4E9BEFDC-9FD2-4CE8-8726-8A3151F08581}" srcId="{8137F760-D934-4308-B940-68048D7A127D}" destId="{16C6BA45-896C-45FA-B1FC-4FF84B767E93}" srcOrd="1" destOrd="0" parTransId="{84FCB3C6-1D5B-4EEE-BF39-ECFC376821C0}" sibTransId="{98992DA5-DD88-4E65-86F6-FA041A3B81F6}"/>
    <dgm:cxn modelId="{9DE1AAD5-7FE3-42BE-A3EA-4FC2C7B21BB8}" type="presOf" srcId="{4D036FBF-3EC9-4BA2-BAE9-0CB5EEA37973}" destId="{44363A8E-FFF3-4EE9-A93B-54B66CA14993}" srcOrd="0" destOrd="0" presId="urn:microsoft.com/office/officeart/2008/layout/PictureAccentList"/>
    <dgm:cxn modelId="{9D47EEA9-475A-4670-9770-6D0C998B14CB}" type="presParOf" srcId="{934B8029-6734-45B3-A653-03A48C399077}" destId="{F8EB2D05-AB7E-4B21-9FA1-BCD0C3420D60}" srcOrd="0" destOrd="0" presId="urn:microsoft.com/office/officeart/2008/layout/PictureAccentList"/>
    <dgm:cxn modelId="{9F3F8496-CEAF-4141-B62B-9E0FD3C43224}" type="presParOf" srcId="{F8EB2D05-AB7E-4B21-9FA1-BCD0C3420D60}" destId="{950FA0B5-C7FC-4F57-81EF-749FB0342CCF}" srcOrd="0" destOrd="0" presId="urn:microsoft.com/office/officeart/2008/layout/PictureAccentList"/>
    <dgm:cxn modelId="{1D2DB0E8-D3DA-402A-9E8E-A79E8D2D0B0E}" type="presParOf" srcId="{950FA0B5-C7FC-4F57-81EF-749FB0342CCF}" destId="{2BD33EFD-B514-4A96-8B94-DC6199838322}" srcOrd="0" destOrd="0" presId="urn:microsoft.com/office/officeart/2008/layout/PictureAccentList"/>
    <dgm:cxn modelId="{03E90996-8717-40A1-A788-2676C3C4D8E1}" type="presParOf" srcId="{F8EB2D05-AB7E-4B21-9FA1-BCD0C3420D60}" destId="{D4759B00-DBEE-420F-85E0-13E2930CABB2}" srcOrd="1" destOrd="0" presId="urn:microsoft.com/office/officeart/2008/layout/PictureAccentList"/>
    <dgm:cxn modelId="{46D74780-E300-44AA-B2DD-D3695331A069}" type="presParOf" srcId="{D4759B00-DBEE-420F-85E0-13E2930CABB2}" destId="{3BCE3EDE-6F44-4EF2-875C-548060EED616}" srcOrd="0" destOrd="0" presId="urn:microsoft.com/office/officeart/2008/layout/PictureAccentList"/>
    <dgm:cxn modelId="{CCD6C178-7096-470F-9655-0842C788F363}" type="presParOf" srcId="{3BCE3EDE-6F44-4EF2-875C-548060EED616}" destId="{73E016B6-7A5B-41FF-BB2D-3268526949D1}" srcOrd="0" destOrd="0" presId="urn:microsoft.com/office/officeart/2008/layout/PictureAccentList"/>
    <dgm:cxn modelId="{246B3D5A-F550-4C3E-9AB8-4223DE69977D}" type="presParOf" srcId="{3BCE3EDE-6F44-4EF2-875C-548060EED616}" destId="{44363A8E-FFF3-4EE9-A93B-54B66CA14993}" srcOrd="1" destOrd="0" presId="urn:microsoft.com/office/officeart/2008/layout/PictureAccentList"/>
    <dgm:cxn modelId="{73BEEBE5-882A-4CDF-9BEA-3F3A954015E5}" type="presParOf" srcId="{D4759B00-DBEE-420F-85E0-13E2930CABB2}" destId="{D3F5FD4A-FD59-48D0-9ADF-9061AF38E18B}" srcOrd="1" destOrd="0" presId="urn:microsoft.com/office/officeart/2008/layout/PictureAccentList"/>
    <dgm:cxn modelId="{B37CF131-EE33-4D7D-8F6C-75FFC1C99746}" type="presParOf" srcId="{D3F5FD4A-FD59-48D0-9ADF-9061AF38E18B}" destId="{A4F545F6-7A58-4129-9DBB-E706B8FDB596}" srcOrd="0" destOrd="0" presId="urn:microsoft.com/office/officeart/2008/layout/PictureAccentList"/>
    <dgm:cxn modelId="{7E2B7884-3FD7-4265-8AE5-75793C4AB69F}" type="presParOf" srcId="{D3F5FD4A-FD59-48D0-9ADF-9061AF38E18B}" destId="{9950ABD6-CD80-4ED8-9274-786B900168FE}" srcOrd="1" destOrd="0" presId="urn:microsoft.com/office/officeart/2008/layout/PictureAccentList"/>
    <dgm:cxn modelId="{17447B0D-F3F9-4760-A38F-EFA185962624}" type="presParOf" srcId="{D4759B00-DBEE-420F-85E0-13E2930CABB2}" destId="{112FAC67-4AAF-4E6E-B7E5-8EA9F89EC026}" srcOrd="2" destOrd="0" presId="urn:microsoft.com/office/officeart/2008/layout/PictureAccentList"/>
    <dgm:cxn modelId="{42578CD1-39FC-4055-9DDD-1865E5A6C448}" type="presParOf" srcId="{112FAC67-4AAF-4E6E-B7E5-8EA9F89EC026}" destId="{60C2B1AF-2F73-45E3-B301-3484FF9BAC83}" srcOrd="0" destOrd="0" presId="urn:microsoft.com/office/officeart/2008/layout/PictureAccentList"/>
    <dgm:cxn modelId="{630539A3-AB34-4E63-BA18-E1D894442635}" type="presParOf" srcId="{112FAC67-4AAF-4E6E-B7E5-8EA9F89EC026}" destId="{022EA098-998E-4BD2-AAFC-A71382B218CC}" srcOrd="1" destOrd="0" presId="urn:microsoft.com/office/officeart/2008/layout/PictureAccentList"/>
    <dgm:cxn modelId="{043FE2CB-58AE-46C7-A6FE-95EF9428B2E4}" type="presParOf" srcId="{D4759B00-DBEE-420F-85E0-13E2930CABB2}" destId="{E1713576-C2D5-46AA-BD67-480821ABA3C6}" srcOrd="3" destOrd="0" presId="urn:microsoft.com/office/officeart/2008/layout/PictureAccentList"/>
    <dgm:cxn modelId="{354A2B1E-431F-4286-8789-63B9E4DBE6C5}" type="presParOf" srcId="{E1713576-C2D5-46AA-BD67-480821ABA3C6}" destId="{9500E1C3-1F39-4696-B684-17CF409BF19D}" srcOrd="0" destOrd="0" presId="urn:microsoft.com/office/officeart/2008/layout/PictureAccentList"/>
    <dgm:cxn modelId="{23310F19-6D1F-40DE-8753-884AAFB247F1}" type="presParOf" srcId="{E1713576-C2D5-46AA-BD67-480821ABA3C6}" destId="{4D1D8A09-284C-4E1D-A71D-8845E08E0166}" srcOrd="1" destOrd="0" presId="urn:microsoft.com/office/officeart/2008/layout/PictureAccentList"/>
    <dgm:cxn modelId="{AE9C1851-CB9B-483F-A4A4-353B49F8D1CA}" type="presParOf" srcId="{D4759B00-DBEE-420F-85E0-13E2930CABB2}" destId="{5CCEAA81-7088-4D2D-A975-B12BA0742A83}" srcOrd="4" destOrd="0" presId="urn:microsoft.com/office/officeart/2008/layout/PictureAccentList"/>
    <dgm:cxn modelId="{DD6DADB1-74BF-40B3-98D4-7825F80060A5}" type="presParOf" srcId="{5CCEAA81-7088-4D2D-A975-B12BA0742A83}" destId="{D7574B88-3513-4CA4-A50D-EB705FFEBAB3}" srcOrd="0" destOrd="0" presId="urn:microsoft.com/office/officeart/2008/layout/PictureAccentList"/>
    <dgm:cxn modelId="{12A26B13-B067-4A40-ADB9-A24D69A7CD74}" type="presParOf" srcId="{5CCEAA81-7088-4D2D-A975-B12BA0742A83}" destId="{CC8833AB-EAF2-4E29-BE7E-42E95CC42B67}" srcOrd="1" destOrd="0" presId="urn:microsoft.com/office/officeart/2008/layout/PictureAccentList"/>
    <dgm:cxn modelId="{552CBC9E-6355-446B-90D6-0C3EC8CB32D7}" type="presParOf" srcId="{D4759B00-DBEE-420F-85E0-13E2930CABB2}" destId="{AC7A5500-29C5-44C3-990F-3991F641BC64}" srcOrd="5" destOrd="0" presId="urn:microsoft.com/office/officeart/2008/layout/PictureAccentList"/>
    <dgm:cxn modelId="{8E9D518F-9F52-4C1F-83A0-BCA09F7C7470}" type="presParOf" srcId="{AC7A5500-29C5-44C3-990F-3991F641BC64}" destId="{D1874A0A-BFD1-4D7C-BB5C-A1F27F8905B0}" srcOrd="0" destOrd="0" presId="urn:microsoft.com/office/officeart/2008/layout/PictureAccentList"/>
    <dgm:cxn modelId="{34710A54-DE12-4A9D-AAB8-C66F581CF154}" type="presParOf" srcId="{AC7A5500-29C5-44C3-990F-3991F641BC64}" destId="{1529BD3F-7C17-4F75-ADA3-D8B52B3596EF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D33EFD-B514-4A96-8B94-DC6199838322}">
      <dsp:nvSpPr>
        <dsp:cNvPr id="0" name=""/>
        <dsp:cNvSpPr/>
      </dsp:nvSpPr>
      <dsp:spPr>
        <a:xfrm>
          <a:off x="2649661" y="2495"/>
          <a:ext cx="5597276" cy="7056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>
              <a:latin typeface="+mn-lt"/>
              <a:ea typeface="+mn-ea"/>
              <a:cs typeface="+mn-ea"/>
              <a:sym typeface="+mn-lt"/>
            </a:rPr>
            <a:t>第</a:t>
          </a:r>
          <a:r>
            <a:rPr lang="en-US" altLang="zh-CN" sz="2900" kern="1200" dirty="0">
              <a:latin typeface="+mn-lt"/>
              <a:ea typeface="+mn-ea"/>
              <a:cs typeface="+mn-ea"/>
              <a:sym typeface="+mn-lt"/>
            </a:rPr>
            <a:t>6</a:t>
          </a:r>
          <a:r>
            <a:rPr lang="zh-CN" altLang="en-US" sz="2900" kern="1200" dirty="0">
              <a:latin typeface="+mn-lt"/>
              <a:ea typeface="+mn-ea"/>
              <a:cs typeface="+mn-ea"/>
              <a:sym typeface="+mn-lt"/>
            </a:rPr>
            <a:t>章   </a:t>
          </a:r>
          <a:r>
            <a:rPr lang="zh-CN" sz="2900" kern="1200" dirty="0"/>
            <a:t>组合数据类型</a:t>
          </a:r>
          <a:endParaRPr lang="zh-CN" altLang="en-US" sz="29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670328" y="23162"/>
        <a:ext cx="5555942" cy="664305"/>
      </dsp:txXfrm>
    </dsp:sp>
    <dsp:sp modelId="{73E016B6-7A5B-41FF-BB2D-3268526949D1}">
      <dsp:nvSpPr>
        <dsp:cNvPr id="0" name=""/>
        <dsp:cNvSpPr/>
      </dsp:nvSpPr>
      <dsp:spPr>
        <a:xfrm>
          <a:off x="2649661" y="835150"/>
          <a:ext cx="705639" cy="705639"/>
        </a:xfrm>
        <a:prstGeom prst="roundRect">
          <a:avLst>
            <a:gd name="adj" fmla="val 1667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363A8E-FFF3-4EE9-A93B-54B66CA14993}">
      <dsp:nvSpPr>
        <dsp:cNvPr id="0" name=""/>
        <dsp:cNvSpPr/>
      </dsp:nvSpPr>
      <dsp:spPr>
        <a:xfrm>
          <a:off x="3397639" y="835150"/>
          <a:ext cx="4849298" cy="705639"/>
        </a:xfrm>
        <a:prstGeom prst="roundRect">
          <a:avLst>
            <a:gd name="adj" fmla="val 1667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>
              <a:cs typeface="+mn-ea"/>
              <a:sym typeface="+mn-lt"/>
            </a:rPr>
            <a:t>6.1 </a:t>
          </a:r>
          <a:r>
            <a:rPr lang="zh-CN" sz="2400" kern="1200" dirty="0"/>
            <a:t>组合数据类型概述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432092" y="869603"/>
        <a:ext cx="4780392" cy="636733"/>
      </dsp:txXfrm>
    </dsp:sp>
    <dsp:sp modelId="{A4F545F6-7A58-4129-9DBB-E706B8FDB596}">
      <dsp:nvSpPr>
        <dsp:cNvPr id="0" name=""/>
        <dsp:cNvSpPr/>
      </dsp:nvSpPr>
      <dsp:spPr>
        <a:xfrm>
          <a:off x="2649661" y="1625466"/>
          <a:ext cx="705639" cy="705639"/>
        </a:xfrm>
        <a:prstGeom prst="roundRect">
          <a:avLst>
            <a:gd name="adj" fmla="val 166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50ABD6-CD80-4ED8-9274-786B900168FE}">
      <dsp:nvSpPr>
        <dsp:cNvPr id="0" name=""/>
        <dsp:cNvSpPr/>
      </dsp:nvSpPr>
      <dsp:spPr>
        <a:xfrm>
          <a:off x="3397639" y="1625466"/>
          <a:ext cx="4849298" cy="705639"/>
        </a:xfrm>
        <a:prstGeom prst="roundRect">
          <a:avLst>
            <a:gd name="adj" fmla="val 166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>
              <a:cs typeface="+mn-ea"/>
              <a:sym typeface="+mn-lt"/>
            </a:rPr>
            <a:t>6.2 </a:t>
          </a:r>
          <a:r>
            <a:rPr lang="zh-CN" sz="2400" kern="1200" dirty="0"/>
            <a:t>列表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432092" y="1659919"/>
        <a:ext cx="4780392" cy="636733"/>
      </dsp:txXfrm>
    </dsp:sp>
    <dsp:sp modelId="{60C2B1AF-2F73-45E3-B301-3484FF9BAC83}">
      <dsp:nvSpPr>
        <dsp:cNvPr id="0" name=""/>
        <dsp:cNvSpPr/>
      </dsp:nvSpPr>
      <dsp:spPr>
        <a:xfrm>
          <a:off x="2649661" y="2415782"/>
          <a:ext cx="705639" cy="705639"/>
        </a:xfrm>
        <a:prstGeom prst="roundRect">
          <a:avLst>
            <a:gd name="adj" fmla="val 1667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2EA098-998E-4BD2-AAFC-A71382B218CC}">
      <dsp:nvSpPr>
        <dsp:cNvPr id="0" name=""/>
        <dsp:cNvSpPr/>
      </dsp:nvSpPr>
      <dsp:spPr>
        <a:xfrm>
          <a:off x="3397639" y="2415782"/>
          <a:ext cx="4849298" cy="705639"/>
        </a:xfrm>
        <a:prstGeom prst="roundRect">
          <a:avLst>
            <a:gd name="adj" fmla="val 1667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>
              <a:cs typeface="+mn-ea"/>
              <a:sym typeface="+mn-lt"/>
            </a:rPr>
            <a:t>6.3 </a:t>
          </a:r>
          <a:r>
            <a:rPr lang="zh-CN" sz="2400" kern="1200" dirty="0"/>
            <a:t>元组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432092" y="2450235"/>
        <a:ext cx="4780392" cy="636733"/>
      </dsp:txXfrm>
    </dsp:sp>
    <dsp:sp modelId="{9500E1C3-1F39-4696-B684-17CF409BF19D}">
      <dsp:nvSpPr>
        <dsp:cNvPr id="0" name=""/>
        <dsp:cNvSpPr/>
      </dsp:nvSpPr>
      <dsp:spPr>
        <a:xfrm>
          <a:off x="2649661" y="3206099"/>
          <a:ext cx="705639" cy="705639"/>
        </a:xfrm>
        <a:prstGeom prst="roundRect">
          <a:avLst>
            <a:gd name="adj" fmla="val 16670"/>
          </a:avLst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1D8A09-284C-4E1D-A71D-8845E08E0166}">
      <dsp:nvSpPr>
        <dsp:cNvPr id="0" name=""/>
        <dsp:cNvSpPr/>
      </dsp:nvSpPr>
      <dsp:spPr>
        <a:xfrm>
          <a:off x="3397639" y="3206099"/>
          <a:ext cx="4849298" cy="705639"/>
        </a:xfrm>
        <a:prstGeom prst="roundRect">
          <a:avLst>
            <a:gd name="adj" fmla="val 16670"/>
          </a:avLst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>
              <a:latin typeface="+mn-lt"/>
              <a:ea typeface="+mn-ea"/>
              <a:cs typeface="+mn-ea"/>
              <a:sym typeface="+mn-lt"/>
            </a:rPr>
            <a:t>6.4 </a:t>
          </a:r>
          <a:r>
            <a:rPr lang="zh-CN" sz="2400" kern="1200" dirty="0"/>
            <a:t>字符串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432092" y="3240552"/>
        <a:ext cx="4780392" cy="636733"/>
      </dsp:txXfrm>
    </dsp:sp>
    <dsp:sp modelId="{D7574B88-3513-4CA4-A50D-EB705FFEBAB3}">
      <dsp:nvSpPr>
        <dsp:cNvPr id="0" name=""/>
        <dsp:cNvSpPr/>
      </dsp:nvSpPr>
      <dsp:spPr>
        <a:xfrm>
          <a:off x="2649661" y="3996415"/>
          <a:ext cx="705639" cy="705639"/>
        </a:xfrm>
        <a:prstGeom prst="roundRect">
          <a:avLst>
            <a:gd name="adj" fmla="val 1667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8833AB-EAF2-4E29-BE7E-42E95CC42B67}">
      <dsp:nvSpPr>
        <dsp:cNvPr id="0" name=""/>
        <dsp:cNvSpPr/>
      </dsp:nvSpPr>
      <dsp:spPr>
        <a:xfrm>
          <a:off x="3397639" y="3996415"/>
          <a:ext cx="4849298" cy="705639"/>
        </a:xfrm>
        <a:prstGeom prst="roundRect">
          <a:avLst>
            <a:gd name="adj" fmla="val 1667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>
              <a:latin typeface="+mn-lt"/>
              <a:ea typeface="+mn-ea"/>
              <a:cs typeface="+mn-ea"/>
              <a:sym typeface="+mn-lt"/>
            </a:rPr>
            <a:t>6.5 </a:t>
          </a:r>
          <a:r>
            <a:rPr lang="zh-CN" sz="2400" kern="1200" dirty="0"/>
            <a:t>字典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432092" y="4030868"/>
        <a:ext cx="4780392" cy="636733"/>
      </dsp:txXfrm>
    </dsp:sp>
    <dsp:sp modelId="{D1874A0A-BFD1-4D7C-BB5C-A1F27F8905B0}">
      <dsp:nvSpPr>
        <dsp:cNvPr id="0" name=""/>
        <dsp:cNvSpPr/>
      </dsp:nvSpPr>
      <dsp:spPr>
        <a:xfrm>
          <a:off x="2649661" y="4786732"/>
          <a:ext cx="705639" cy="705639"/>
        </a:xfrm>
        <a:prstGeom prst="roundRect">
          <a:avLst>
            <a:gd name="adj" fmla="val 16670"/>
          </a:avLst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9BD3F-7C17-4F75-ADA3-D8B52B3596EF}">
      <dsp:nvSpPr>
        <dsp:cNvPr id="0" name=""/>
        <dsp:cNvSpPr/>
      </dsp:nvSpPr>
      <dsp:spPr>
        <a:xfrm>
          <a:off x="3397639" y="4786732"/>
          <a:ext cx="4849298" cy="705639"/>
        </a:xfrm>
        <a:prstGeom prst="roundRect">
          <a:avLst>
            <a:gd name="adj" fmla="val 16670"/>
          </a:avLst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>
              <a:latin typeface="+mn-lt"/>
              <a:ea typeface="+mn-ea"/>
              <a:cs typeface="+mn-ea"/>
              <a:sym typeface="+mn-lt"/>
            </a:rPr>
            <a:t>6.6 </a:t>
          </a:r>
          <a:r>
            <a:rPr lang="zh-CN" altLang="en-US" sz="2400" kern="1200" dirty="0">
              <a:latin typeface="+mn-lt"/>
              <a:ea typeface="+mn-ea"/>
              <a:cs typeface="+mn-ea"/>
              <a:sym typeface="+mn-lt"/>
            </a:rPr>
            <a:t>集合</a:t>
          </a:r>
        </a:p>
      </dsp:txBody>
      <dsp:txXfrm>
        <a:off x="3432092" y="4821185"/>
        <a:ext cx="4780392" cy="6367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xmlns="" id="{872A3B80-68DA-45A8-95E5-7AAADA9378C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xmlns="" id="{6942A759-7A77-4F2D-BF8D-10581FB389E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6" name="Rectangle 4">
            <a:extLst>
              <a:ext uri="{FF2B5EF4-FFF2-40B4-BE49-F238E27FC236}">
                <a16:creationId xmlns:a16="http://schemas.microsoft.com/office/drawing/2014/main" xmlns="" id="{C9F32047-4F0C-491F-86D2-24B8EEAB8EC6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7" name="Rectangle 5">
            <a:extLst>
              <a:ext uri="{FF2B5EF4-FFF2-40B4-BE49-F238E27FC236}">
                <a16:creationId xmlns:a16="http://schemas.microsoft.com/office/drawing/2014/main" xmlns="" id="{2A1684D4-B55F-4783-8A67-B9B664FA8BB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 b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C9B61D2-342A-468A-8E48-BB56FAB1D91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65783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xmlns="" id="{4221F227-109A-4229-8433-4B79EA82FCF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xmlns="" id="{61240BD6-3B71-430A-BD63-6A1052849B0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xmlns="" id="{05104A35-3E7B-48FA-9F76-9E647B0B8BD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3" name="Rectangle 5">
            <a:extLst>
              <a:ext uri="{FF2B5EF4-FFF2-40B4-BE49-F238E27FC236}">
                <a16:creationId xmlns:a16="http://schemas.microsoft.com/office/drawing/2014/main" xmlns="" id="{529C89A4-E605-45C6-A881-590D8D4EF01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8614" name="Rectangle 6">
            <a:extLst>
              <a:ext uri="{FF2B5EF4-FFF2-40B4-BE49-F238E27FC236}">
                <a16:creationId xmlns:a16="http://schemas.microsoft.com/office/drawing/2014/main" xmlns="" id="{10BF986C-C684-483A-A7A1-7148DD78187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8615" name="Rectangle 7">
            <a:extLst>
              <a:ext uri="{FF2B5EF4-FFF2-40B4-BE49-F238E27FC236}">
                <a16:creationId xmlns:a16="http://schemas.microsoft.com/office/drawing/2014/main" xmlns="" id="{81A7922B-F4EA-4ED6-81AB-9DA362DB59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 b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256EB6FA-537F-4785-927B-1AC8015604E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09021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>
            <a:extLst>
              <a:ext uri="{FF2B5EF4-FFF2-40B4-BE49-F238E27FC236}">
                <a16:creationId xmlns:a16="http://schemas.microsoft.com/office/drawing/2014/main" xmlns="" id="{98E0A518-5D54-4A5F-ADC9-F9C29B64BE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>
            <a:extLst>
              <a:ext uri="{FF2B5EF4-FFF2-40B4-BE49-F238E27FC236}">
                <a16:creationId xmlns:a16="http://schemas.microsoft.com/office/drawing/2014/main" xmlns="" id="{28A53C39-7799-48A3-9895-914D91EB5F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172" name="灯片编号占位符 3">
            <a:extLst>
              <a:ext uri="{FF2B5EF4-FFF2-40B4-BE49-F238E27FC236}">
                <a16:creationId xmlns:a16="http://schemas.microsoft.com/office/drawing/2014/main" xmlns="" id="{5DCD6CB7-B201-451E-91A4-D46808C254B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BC430CF5-A485-4E35-A802-B786BCEFA7BD}" type="slidenum">
              <a:rPr kumimoji="0" lang="en-US" altLang="zh-CN" sz="1200" b="0" smtClean="0">
                <a:ea typeface="宋体" panose="02010600030101010101" pitchFamily="2" charset="-122"/>
              </a:rPr>
              <a:pPr/>
              <a:t>1</a:t>
            </a:fld>
            <a:endParaRPr kumimoji="0" lang="en-US" altLang="zh-CN" sz="1200" b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822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>
            <a:extLst>
              <a:ext uri="{FF2B5EF4-FFF2-40B4-BE49-F238E27FC236}">
                <a16:creationId xmlns:a16="http://schemas.microsoft.com/office/drawing/2014/main" xmlns="" id="{1152C321-C5FB-4A6A-9047-502564A915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7" name="备注占位符 2">
            <a:extLst>
              <a:ext uri="{FF2B5EF4-FFF2-40B4-BE49-F238E27FC236}">
                <a16:creationId xmlns:a16="http://schemas.microsoft.com/office/drawing/2014/main" xmlns="" id="{90D4C8FD-9285-403D-AF19-E23A65CAA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1268" name="灯片编号占位符 3">
            <a:extLst>
              <a:ext uri="{FF2B5EF4-FFF2-40B4-BE49-F238E27FC236}">
                <a16:creationId xmlns:a16="http://schemas.microsoft.com/office/drawing/2014/main" xmlns="" id="{5B71BEAB-A2CD-4BB6-96B1-1727DEAEA9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2AB3C5A6-4368-45C0-A0BF-99C97B64CFB7}" type="slidenum">
              <a:rPr kumimoji="0" lang="en-US" altLang="zh-CN" sz="1200" b="0" smtClean="0">
                <a:ea typeface="宋体" panose="02010600030101010101" pitchFamily="2" charset="-122"/>
              </a:rPr>
              <a:pPr/>
              <a:t>2</a:t>
            </a:fld>
            <a:endParaRPr kumimoji="0" lang="en-US" altLang="zh-CN" sz="1200" b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145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97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>
            <a:headEnd/>
            <a:tailEnd/>
          </a:ln>
        </p:spPr>
        <p:txBody>
          <a:bodyPr/>
          <a:lstStyle/>
          <a:p>
            <a:pPr>
              <a:buFont typeface="Arial" pitchFamily="34" charset="0"/>
              <a:buNone/>
            </a:pPr>
            <a:fld id="{59981E1A-E884-47FA-B394-D5AC4E403882}" type="slidenum">
              <a:rPr lang="en-US" altLang="zh-CN" smtClean="0">
                <a:latin typeface="Arial" pitchFamily="34" charset="0"/>
              </a:rPr>
              <a:pPr>
                <a:buFont typeface="Arial" pitchFamily="34" charset="0"/>
                <a:buNone/>
              </a:pPr>
              <a:t>3</a:t>
            </a:fld>
            <a:endParaRPr lang="en-US" altLang="zh-CN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39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4995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99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>
            <a:headEnd/>
            <a:tailEnd/>
          </a:ln>
        </p:spPr>
        <p:txBody>
          <a:bodyPr/>
          <a:lstStyle/>
          <a:p>
            <a:pPr>
              <a:buFont typeface="Arial" pitchFamily="34" charset="0"/>
              <a:buNone/>
            </a:pPr>
            <a:fld id="{7715DAC5-0CA6-4424-A2CB-C481E86A944B}" type="slidenum">
              <a:rPr lang="en-US" altLang="zh-CN" smtClean="0">
                <a:latin typeface="Arial" pitchFamily="34" charset="0"/>
              </a:rPr>
              <a:pPr>
                <a:buFont typeface="Arial" pitchFamily="34" charset="0"/>
                <a:buNone/>
              </a:pPr>
              <a:t>4</a:t>
            </a:fld>
            <a:endParaRPr lang="en-US" altLang="zh-CN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292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headEnd/>
            <a:tailEnd/>
          </a:ln>
        </p:spPr>
        <p:txBody>
          <a:bodyPr/>
          <a:lstStyle/>
          <a:p>
            <a:pPr>
              <a:buFontTx/>
              <a:buNone/>
            </a:pPr>
            <a:fld id="{6EFB3B61-A0A0-4702-856B-E636DBD3759B}" type="slidenum">
              <a:rPr lang="en-US" altLang="zh-CN" smtClean="0">
                <a:latin typeface="Times New Roman" pitchFamily="18" charset="0"/>
              </a:rPr>
              <a:pPr>
                <a:buFontTx/>
                <a:buNone/>
              </a:pPr>
              <a:t>5</a:t>
            </a:fld>
            <a:endParaRPr lang="en-US" altLang="zh-CN">
              <a:latin typeface="Times New Roman" pitchFamily="18" charset="0"/>
            </a:endParaRPr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4294967295"/>
          </p:nvPr>
        </p:nvSpPr>
        <p:spPr>
          <a:noFill/>
          <a:ln/>
        </p:spPr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2589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3" name="备注占位符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7044" name="灯片编号占位符 3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headEnd/>
            <a:tailEnd/>
          </a:ln>
        </p:spPr>
        <p:txBody>
          <a:bodyPr/>
          <a:lstStyle/>
          <a:p>
            <a:pPr>
              <a:buFont typeface="Arial" pitchFamily="34" charset="0"/>
              <a:buNone/>
            </a:pPr>
            <a:fld id="{CFAC4BC4-B80E-44CA-9141-61C8E00E0C99}" type="slidenum">
              <a:rPr lang="en-US" altLang="zh-CN" smtClean="0">
                <a:latin typeface="Arial" pitchFamily="34" charset="0"/>
              </a:rPr>
              <a:pPr>
                <a:buFont typeface="Arial" pitchFamily="34" charset="0"/>
                <a:buNone/>
              </a:pPr>
              <a:t>51</a:t>
            </a:fld>
            <a:endParaRPr lang="en-US" altLang="zh-CN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369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67261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602297"/>
      </p:ext>
    </p:extLst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705908"/>
      </p:ext>
    </p:extLst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B85A9FC-6500-4274-AFCC-D15903F2F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20CC9DAE-6DC6-4C9C-AB80-D2CB841FF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3C27D31-EFBD-4CE2-A461-85C94F25B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7F0190-1D40-4B32-A254-845B92103292}" type="datetimeFigureOut">
              <a:rPr lang="zh-CN" altLang="en-US"/>
              <a:pPr>
                <a:defRPr/>
              </a:pPr>
              <a:t>2024/4/11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3AEBE443-89CE-424E-80F7-DBE8CE984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A57C75F0-913F-4B71-B4D8-66EF622D4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543F1A-7163-4537-990D-914D9F99BC0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055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7">
            <a:extLst>
              <a:ext uri="{FF2B5EF4-FFF2-40B4-BE49-F238E27FC236}">
                <a16:creationId xmlns:a16="http://schemas.microsoft.com/office/drawing/2014/main" xmlns="" id="{71F09561-8404-4E84-9AD2-777A7B6CE9C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12800" y="838200"/>
            <a:ext cx="6705600" cy="20574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defRPr/>
            </a:pPr>
            <a:endParaRPr lang="zh-CN" altLang="zh-CN" b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27" name="Line 12">
            <a:extLst>
              <a:ext uri="{FF2B5EF4-FFF2-40B4-BE49-F238E27FC236}">
                <a16:creationId xmlns:a16="http://schemas.microsoft.com/office/drawing/2014/main" xmlns="" id="{C28983BB-9099-49AA-9365-B897EC73763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3276600"/>
            <a:ext cx="11074400" cy="0"/>
          </a:xfrm>
          <a:prstGeom prst="line">
            <a:avLst/>
          </a:prstGeom>
          <a:noFill/>
          <a:ln w="508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028" name="图片 2">
            <a:extLst>
              <a:ext uri="{FF2B5EF4-FFF2-40B4-BE49-F238E27FC236}">
                <a16:creationId xmlns:a16="http://schemas.microsoft.com/office/drawing/2014/main" xmlns="" id="{E39638BA-EE29-46AE-BB6F-A085E76099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Text Box 22">
            <a:extLst>
              <a:ext uri="{FF2B5EF4-FFF2-40B4-BE49-F238E27FC236}">
                <a16:creationId xmlns:a16="http://schemas.microsoft.com/office/drawing/2014/main" xmlns="" id="{FA7A035F-2711-46CF-88FF-DB3FF67012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146800" y="6626225"/>
            <a:ext cx="59055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defRPr/>
            </a:pPr>
            <a:fld id="{B3DE2B8B-CBEB-45D6-B4A5-0196A2D0679C}" type="slidenum">
              <a:rPr lang="en-US" altLang="zh-CN" sz="1200" smtClean="0">
                <a:solidFill>
                  <a:schemeClr val="bg1"/>
                </a:solidFill>
                <a:latin typeface="Times New Roman" panose="02020603050405020304" pitchFamily="18" charset="0"/>
              </a:rPr>
              <a:pPr>
                <a:spcBef>
                  <a:spcPct val="50000"/>
                </a:spcBef>
                <a:defRPr/>
              </a:pPr>
              <a:t>‹#›</a:t>
            </a:fld>
            <a:endParaRPr lang="en-US" altLang="zh-CN" sz="120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0" name="图片 9" descr="羽毛1">
            <a:extLst>
              <a:ext uri="{FF2B5EF4-FFF2-40B4-BE49-F238E27FC236}">
                <a16:creationId xmlns:a16="http://schemas.microsoft.com/office/drawing/2014/main" xmlns="" id="{51DCF6E3-8C1F-4392-ABB4-5A1E400DEBD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06"/>
          <a:stretch>
            <a:fillRect/>
          </a:stretch>
        </p:blipFill>
        <p:spPr bwMode="auto">
          <a:xfrm>
            <a:off x="-11113" y="5408613"/>
            <a:ext cx="12214226" cy="145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52" name="直接连接符 10">
            <a:extLst>
              <a:ext uri="{FF2B5EF4-FFF2-40B4-BE49-F238E27FC236}">
                <a16:creationId xmlns:a16="http://schemas.microsoft.com/office/drawing/2014/main" xmlns="" id="{018676A3-1D4A-4BAF-ACB3-66ABC6EA702E}"/>
              </a:ext>
            </a:extLst>
          </p:cNvPr>
          <p:cNvCxnSpPr>
            <a:cxnSpLocks noChangeShapeType="1"/>
          </p:cNvCxnSpPr>
          <p:nvPr userDrawn="1"/>
        </p:nvCxnSpPr>
        <p:spPr bwMode="auto">
          <a:xfrm>
            <a:off x="-11113" y="838200"/>
            <a:ext cx="12192001" cy="0"/>
          </a:xfrm>
          <a:prstGeom prst="line">
            <a:avLst/>
          </a:prstGeom>
          <a:noFill/>
          <a:ln w="9525" algn="ctr">
            <a:solidFill>
              <a:srgbClr val="0000FF"/>
            </a:solidFill>
            <a:round/>
            <a:headEnd/>
            <a:tailEnd/>
          </a:ln>
          <a:effectLst>
            <a:prstShdw prst="shdw17" dist="17961" dir="2700000">
              <a:srgbClr val="000099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</p:sldLayoutIdLst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xmlns="" id="{8D0643BD-5F76-48E6-A0C9-6813D0E58A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文本占位符 2">
            <a:extLst>
              <a:ext uri="{FF2B5EF4-FFF2-40B4-BE49-F238E27FC236}">
                <a16:creationId xmlns:a16="http://schemas.microsoft.com/office/drawing/2014/main" xmlns="" id="{EDCCA9EE-FBC4-433E-9841-DAD898F806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A40D55B-A85F-4D93-9691-28B082018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0D02D84-013E-4444-BA3A-294B1021DAD0}" type="datetimeFigureOut">
              <a:rPr lang="zh-CN" altLang="en-US"/>
              <a:pPr>
                <a:defRPr/>
              </a:pPr>
              <a:t>2024/4/11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4E0569B-5719-4596-A881-9C8C20C4D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CAC1240-0F63-430E-B718-E39A94E4F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134AFE1-963C-4EB9-8E2D-384CAB5A629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3.png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" Type="http://schemas.openxmlformats.org/officeDocument/2006/relationships/themeOverride" Target="../theme/themeOverride2.xml"/><Relationship Id="rId2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audio" Target="../media/audio2.wav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audio" Target="../media/audio2.wav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1.bin"/><Relationship Id="rId5" Type="http://schemas.openxmlformats.org/officeDocument/2006/relationships/package" Target="../embeddings/Microsoft_Word_Document1.docx"/><Relationship Id="rId6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audio" Target="../media/audio1.wav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xmlns="" id="{941A8B90-D877-42E8-AF22-B241A670D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1600200"/>
            <a:ext cx="75438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lnSpc>
                <a:spcPct val="20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Python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语言程序设计（第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版）</a:t>
            </a:r>
            <a:endParaRPr lang="en-US" altLang="zh-CN" sz="4000" dirty="0">
              <a:solidFill>
                <a:schemeClr val="accent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ctr" eaLnBrk="1" hangingPunct="1">
              <a:lnSpc>
                <a:spcPct val="20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清华大学出版社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文本框 99">
            <a:extLst/>
          </p:cNvPr>
          <p:cNvSpPr txBox="1">
            <a:spLocks noChangeArrowheads="1"/>
          </p:cNvSpPr>
          <p:nvPr/>
        </p:nvSpPr>
        <p:spPr bwMode="auto">
          <a:xfrm>
            <a:off x="127001" y="1068389"/>
            <a:ext cx="9169400" cy="360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266700"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1pPr>
            <a:lvl2pPr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2pPr>
            <a:lvl3pPr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3pPr>
            <a:lvl4pPr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4pPr>
            <a:lvl5pPr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9pPr>
          </a:lstStyle>
          <a:p>
            <a:pPr indent="0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400" b="1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400" b="1" dirty="0">
                <a:latin typeface="宋体" pitchFamily="2" charset="-122"/>
                <a:ea typeface="宋体" pitchFamily="2" charset="-122"/>
              </a:rPr>
              <a:t>2</a:t>
            </a:r>
            <a:r>
              <a:rPr lang="zh-CN" altLang="en-US" sz="2400" b="1" dirty="0">
                <a:latin typeface="宋体" pitchFamily="2" charset="-122"/>
                <a:ea typeface="宋体" pitchFamily="2" charset="-122"/>
              </a:rPr>
              <a:t>）使用</a:t>
            </a:r>
            <a:r>
              <a:rPr lang="en-US" altLang="zh-CN" sz="2400" b="1" dirty="0">
                <a:solidFill>
                  <a:srgbClr val="FF0000"/>
                </a:solidFill>
                <a:latin typeface="Calibri" pitchFamily="34" charset="0"/>
              </a:rPr>
              <a:t>append()</a:t>
            </a:r>
            <a:r>
              <a:rPr lang="zh-CN" altLang="en-US" sz="2400" b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方法</a:t>
            </a:r>
            <a:r>
              <a:rPr lang="zh-CN" altLang="en-US" sz="2400" b="1" dirty="0">
                <a:latin typeface="宋体" pitchFamily="2" charset="-122"/>
                <a:ea typeface="宋体" pitchFamily="2" charset="-122"/>
              </a:rPr>
              <a:t>向列表尾部添加一个新的元素</a:t>
            </a:r>
            <a:endParaRPr lang="en-US" altLang="zh-CN" sz="2400" b="1" dirty="0">
              <a:latin typeface="宋体" pitchFamily="2" charset="-122"/>
              <a:ea typeface="宋体" pitchFamily="2" charset="-122"/>
            </a:endParaRPr>
          </a:p>
          <a:p>
            <a:pPr indent="0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400" b="1" dirty="0">
                <a:latin typeface="宋体" pitchFamily="2" charset="-122"/>
                <a:ea typeface="宋体" pitchFamily="2" charset="-122"/>
              </a:rPr>
              <a:t>  </a:t>
            </a:r>
            <a:r>
              <a:rPr lang="en-US" altLang="zh-CN" sz="2400" b="1" dirty="0">
                <a:latin typeface="Calibri" pitchFamily="34" charset="0"/>
              </a:rPr>
              <a:t>&gt;&gt;&gt; </a:t>
            </a:r>
            <a:r>
              <a:rPr lang="en-US" altLang="zh-CN" sz="2400" b="1" dirty="0" err="1">
                <a:latin typeface="Calibri" pitchFamily="34" charset="0"/>
              </a:rPr>
              <a:t>a_list.append</a:t>
            </a:r>
            <a:r>
              <a:rPr lang="en-US" altLang="zh-CN" sz="2400" b="1" dirty="0">
                <a:latin typeface="Calibri" pitchFamily="34" charset="0"/>
              </a:rPr>
              <a:t>('Python')</a:t>
            </a:r>
          </a:p>
          <a:p>
            <a:pPr indent="0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400" b="1" dirty="0">
                <a:solidFill>
                  <a:srgbClr val="FF0000"/>
                </a:solidFill>
                <a:latin typeface="Calibri" pitchFamily="34" charset="0"/>
              </a:rPr>
              <a:t>    </a:t>
            </a:r>
            <a:r>
              <a:rPr lang="en-US" altLang="zh-CN" sz="2400" b="1" dirty="0">
                <a:latin typeface="Calibri" pitchFamily="34" charset="0"/>
              </a:rPr>
              <a:t>&gt;&gt;&gt; </a:t>
            </a:r>
            <a:r>
              <a:rPr lang="en-US" altLang="zh-CN" sz="2400" b="1" dirty="0" err="1">
                <a:latin typeface="Calibri" pitchFamily="34" charset="0"/>
              </a:rPr>
              <a:t>a_list</a:t>
            </a:r>
            <a:endParaRPr lang="en-US" altLang="zh-CN" sz="2400" b="1" dirty="0">
              <a:latin typeface="Calibri" pitchFamily="34" charset="0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400" b="1" dirty="0">
                <a:latin typeface="Calibri" pitchFamily="34" charset="0"/>
              </a:rPr>
              <a:t>['physics', 'chemistry', 2017, 2.5, [0.5, 3], 5, 'Python']</a:t>
            </a:r>
            <a:endParaRPr lang="en-US" altLang="zh-CN" sz="2400" b="1" dirty="0"/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400" b="1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400" b="1" dirty="0">
                <a:latin typeface="宋体" pitchFamily="2" charset="-122"/>
                <a:ea typeface="宋体" pitchFamily="2" charset="-122"/>
              </a:rPr>
              <a:t>3</a:t>
            </a:r>
            <a:r>
              <a:rPr lang="zh-CN" altLang="en-US" sz="2400" b="1" dirty="0">
                <a:latin typeface="宋体" pitchFamily="2" charset="-122"/>
                <a:ea typeface="宋体" pitchFamily="2" charset="-122"/>
              </a:rPr>
              <a:t>）使用</a:t>
            </a:r>
            <a:r>
              <a:rPr lang="en-US" altLang="zh-CN" sz="2400" b="1" dirty="0">
                <a:solidFill>
                  <a:srgbClr val="FF0000"/>
                </a:solidFill>
                <a:latin typeface="Calibri" pitchFamily="34" charset="0"/>
              </a:rPr>
              <a:t>extend()</a:t>
            </a:r>
            <a:r>
              <a:rPr lang="zh-CN" altLang="en-US" sz="2400" b="1" dirty="0">
                <a:latin typeface="宋体" pitchFamily="2" charset="-122"/>
                <a:ea typeface="宋体" pitchFamily="2" charset="-122"/>
              </a:rPr>
              <a:t>方法将一个新列表添加在原列表的尾部</a:t>
            </a:r>
            <a:endParaRPr lang="en-US" altLang="zh-CN" sz="2400" b="1" dirty="0">
              <a:latin typeface="宋体" pitchFamily="2" charset="-122"/>
              <a:ea typeface="宋体" pitchFamily="2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400" b="1" dirty="0">
                <a:latin typeface="Calibri" pitchFamily="34" charset="0"/>
              </a:rPr>
              <a:t>&gt;&gt;&gt; </a:t>
            </a:r>
            <a:r>
              <a:rPr lang="en-US" altLang="zh-CN" sz="2400" b="1" dirty="0" err="1">
                <a:latin typeface="Calibri" pitchFamily="34" charset="0"/>
              </a:rPr>
              <a:t>a_list.extend</a:t>
            </a:r>
            <a:r>
              <a:rPr lang="en-US" altLang="zh-CN" sz="2400" b="1" dirty="0">
                <a:latin typeface="Calibri" pitchFamily="34" charset="0"/>
              </a:rPr>
              <a:t>([2017,'C'])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400" b="1" dirty="0">
                <a:latin typeface="Calibri" pitchFamily="34" charset="0"/>
              </a:rPr>
              <a:t>&gt;&gt;&gt; </a:t>
            </a:r>
            <a:r>
              <a:rPr lang="en-US" altLang="zh-CN" sz="2400" b="1" dirty="0" err="1">
                <a:latin typeface="Calibri" pitchFamily="34" charset="0"/>
              </a:rPr>
              <a:t>a_list</a:t>
            </a:r>
            <a:endParaRPr lang="en-US" altLang="zh-CN" sz="2400" b="1" dirty="0">
              <a:latin typeface="Calibri" pitchFamily="34" charset="0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400" b="1" dirty="0">
                <a:latin typeface="Calibri" pitchFamily="34" charset="0"/>
                <a:sym typeface="楷体_GB2312" pitchFamily="49" charset="-122"/>
              </a:rPr>
              <a:t>['physics', 2017, 'chemistry', 2.5, [0.5, 3], 5, 'Python', 2017, 'C']</a:t>
            </a:r>
          </a:p>
        </p:txBody>
      </p:sp>
      <p:sp>
        <p:nvSpPr>
          <p:cNvPr id="15365" name="文本框 4"/>
          <p:cNvSpPr txBox="1">
            <a:spLocks noChangeArrowheads="1"/>
          </p:cNvSpPr>
          <p:nvPr/>
        </p:nvSpPr>
        <p:spPr bwMode="auto">
          <a:xfrm>
            <a:off x="0" y="4718051"/>
            <a:ext cx="11990917" cy="1865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zh-CN" altLang="en-US" sz="2400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4</a:t>
            </a:r>
            <a:r>
              <a:rPr lang="zh-CN" altLang="en-US" sz="2400" dirty="0">
                <a:latin typeface="宋体" pitchFamily="2" charset="-122"/>
                <a:ea typeface="宋体" pitchFamily="2" charset="-122"/>
              </a:rPr>
              <a:t>）使用</a:t>
            </a:r>
            <a:r>
              <a:rPr lang="en-US" altLang="zh-CN" sz="2400" dirty="0">
                <a:solidFill>
                  <a:srgbClr val="FF0000"/>
                </a:solidFill>
                <a:latin typeface="Calibri" pitchFamily="34" charset="0"/>
              </a:rPr>
              <a:t>insert()</a:t>
            </a:r>
            <a:r>
              <a:rPr lang="zh-CN" altLang="en-US" sz="2400" dirty="0">
                <a:latin typeface="宋体" pitchFamily="2" charset="-122"/>
                <a:ea typeface="宋体" pitchFamily="2" charset="-122"/>
              </a:rPr>
              <a:t>方法将一个元素插入到列表的指定位置</a:t>
            </a:r>
            <a:endParaRPr lang="en-US" altLang="zh-CN" sz="2400" dirty="0">
              <a:latin typeface="宋体" pitchFamily="2" charset="-122"/>
              <a:ea typeface="宋体" pitchFamily="2" charset="-122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  <a:sym typeface="楷体_GB2312" pitchFamily="49" charset="-122"/>
              </a:rPr>
              <a:t>&gt;&gt;&gt;</a:t>
            </a:r>
            <a:r>
              <a:rPr lang="en-US" altLang="zh-CN" sz="2400" dirty="0">
                <a:solidFill>
                  <a:srgbClr val="FF0000"/>
                </a:solidFill>
                <a:latin typeface="Calibri" pitchFamily="34" charset="0"/>
                <a:sym typeface="楷体_GB2312" pitchFamily="49" charset="-122"/>
              </a:rPr>
              <a:t> </a:t>
            </a:r>
            <a:r>
              <a:rPr lang="en-US" altLang="zh-CN" sz="2400" dirty="0" err="1">
                <a:latin typeface="Calibri" pitchFamily="34" charset="0"/>
                <a:sym typeface="楷体_GB2312" pitchFamily="49" charset="-122"/>
              </a:rPr>
              <a:t>a_list.insert</a:t>
            </a:r>
            <a:r>
              <a:rPr lang="en-US" altLang="zh-CN" sz="2400" dirty="0">
                <a:latin typeface="Calibri" pitchFamily="34" charset="0"/>
                <a:sym typeface="楷体_GB2312" pitchFamily="49" charset="-122"/>
              </a:rPr>
              <a:t>(3,3.5)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  <a:sym typeface="楷体_GB2312" pitchFamily="49" charset="-122"/>
              </a:rPr>
              <a:t>&gt;&gt;&gt; </a:t>
            </a:r>
            <a:r>
              <a:rPr lang="en-US" altLang="zh-CN" sz="2400" dirty="0" err="1">
                <a:latin typeface="Calibri" pitchFamily="34" charset="0"/>
                <a:sym typeface="楷体_GB2312" pitchFamily="49" charset="-122"/>
              </a:rPr>
              <a:t>a_list</a:t>
            </a:r>
            <a:endParaRPr lang="en-US" altLang="zh-CN" sz="2400" dirty="0">
              <a:latin typeface="Calibri" pitchFamily="34" charset="0"/>
              <a:sym typeface="楷体_GB2312" pitchFamily="49" charset="-122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  <a:sym typeface="楷体_GB2312" pitchFamily="49" charset="-122"/>
              </a:rPr>
              <a:t>['physics', 2017, 'chemistry', 3.5, 2.5, [0.5, 3], 5, 'Python', 2017, 'C']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60127875-1591-4D4F-8578-E9D192070F0E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</p:spTree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文本框 99"/>
          <p:cNvSpPr txBox="1">
            <a:spLocks noChangeArrowheads="1"/>
          </p:cNvSpPr>
          <p:nvPr/>
        </p:nvSpPr>
        <p:spPr bwMode="auto">
          <a:xfrm>
            <a:off x="0" y="1600200"/>
            <a:ext cx="11324167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266700">
              <a:lnSpc>
                <a:spcPct val="150000"/>
              </a:lnSpc>
            </a:pPr>
            <a:r>
              <a:rPr lang="zh-CN" altLang="en-US" sz="2400" b="1" dirty="0">
                <a:latin typeface="宋体" pitchFamily="2" charset="-122"/>
              </a:rPr>
              <a:t>（</a:t>
            </a:r>
            <a:r>
              <a:rPr lang="en-US" altLang="zh-CN" sz="2400" b="1" dirty="0">
                <a:latin typeface="宋体" pitchFamily="2" charset="-122"/>
              </a:rPr>
              <a:t>1</a:t>
            </a:r>
            <a:r>
              <a:rPr lang="zh-CN" altLang="en-US" sz="2400" b="1" dirty="0">
                <a:latin typeface="宋体" pitchFamily="2" charset="-122"/>
              </a:rPr>
              <a:t>）使用</a:t>
            </a:r>
            <a:r>
              <a:rPr lang="en-US" altLang="zh-CN" sz="2400" b="1" dirty="0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index()</a:t>
            </a:r>
            <a:r>
              <a:rPr lang="zh-CN" altLang="en-US" sz="2400" b="1" dirty="0">
                <a:latin typeface="宋体" pitchFamily="2" charset="-122"/>
              </a:rPr>
              <a:t>方法可以获取指定元素首次出现的下标</a:t>
            </a:r>
            <a:endParaRPr lang="en-US" altLang="zh-CN" sz="2400" b="1" dirty="0">
              <a:latin typeface="宋体" pitchFamily="2" charset="-122"/>
            </a:endParaRPr>
          </a:p>
          <a:p>
            <a:pPr indent="266700">
              <a:lnSpc>
                <a:spcPct val="150000"/>
              </a:lnSpc>
            </a:pPr>
            <a:r>
              <a:rPr lang="zh-CN" altLang="en-US" sz="2400" b="1" dirty="0">
                <a:latin typeface="Calibri" pitchFamily="34" charset="0"/>
                <a:ea typeface="楷体_GB2312" pitchFamily="49" charset="-122"/>
              </a:rPr>
              <a:t>          一般形式： </a:t>
            </a:r>
            <a:r>
              <a:rPr lang="en-US" altLang="zh-CN" sz="2400" b="1" dirty="0">
                <a:solidFill>
                  <a:srgbClr val="FF3300"/>
                </a:solidFill>
                <a:latin typeface="Calibri" pitchFamily="34" charset="0"/>
                <a:ea typeface="楷体_GB2312" pitchFamily="49" charset="-122"/>
              </a:rPr>
              <a:t>index(value,[,start,[,end]])</a:t>
            </a:r>
            <a:endParaRPr lang="zh-CN" altLang="en-US" sz="2400" b="1" dirty="0">
              <a:solidFill>
                <a:srgbClr val="FF3300"/>
              </a:solidFill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2291" name="文本框 2"/>
          <p:cNvSpPr txBox="1">
            <a:spLocks noChangeArrowheads="1"/>
          </p:cNvSpPr>
          <p:nvPr/>
        </p:nvSpPr>
        <p:spPr bwMode="auto">
          <a:xfrm>
            <a:off x="685800" y="914400"/>
            <a:ext cx="189507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n"/>
            </a:pPr>
            <a:r>
              <a:rPr lang="zh-CN" altLang="en-US" sz="28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检索元素</a:t>
            </a: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457200" y="2971800"/>
            <a:ext cx="11097684" cy="35242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noFill/>
          </a:ln>
          <a:effectLst/>
          <a:extLst/>
        </p:spPr>
        <p:txBody>
          <a:bodyPr>
            <a:spAutoFit/>
          </a:bodyPr>
          <a:lstStyle>
            <a:defPPr>
              <a:defRPr lang="zh-CN"/>
            </a:defPPr>
            <a:lvl1pPr>
              <a:lnSpc>
                <a:spcPts val="3000"/>
              </a:lnSpc>
              <a:buFont typeface="Arial" panose="020B0604020202020204" pitchFamily="34" charset="0"/>
              <a:buNone/>
              <a:defRPr sz="2000" b="1">
                <a:latin typeface="宋体" pitchFamily="2" charset="-122"/>
              </a:defRPr>
            </a:lvl1pPr>
          </a:lstStyle>
          <a:p>
            <a:pPr>
              <a:defRPr/>
            </a:pPr>
            <a:r>
              <a:rPr lang="zh-CN" altLang="en-US" sz="2400" dirty="0"/>
              <a:t>&gt;&gt;&gt; a_list.index(2017)    </a:t>
            </a:r>
          </a:p>
          <a:p>
            <a:pPr>
              <a:defRPr/>
            </a:pPr>
            <a:r>
              <a:rPr lang="zh-CN" altLang="en-US" sz="2400" dirty="0"/>
              <a:t>1</a:t>
            </a:r>
          </a:p>
          <a:p>
            <a:pPr>
              <a:defRPr/>
            </a:pPr>
            <a:r>
              <a:rPr lang="zh-CN" altLang="en-US" sz="2400" dirty="0"/>
              <a:t>&gt;&gt;&gt; a_list.index(2017,2)   </a:t>
            </a:r>
          </a:p>
          <a:p>
            <a:pPr>
              <a:defRPr/>
            </a:pPr>
            <a:r>
              <a:rPr lang="zh-CN" altLang="en-US" sz="2400" dirty="0"/>
              <a:t>8</a:t>
            </a:r>
          </a:p>
          <a:p>
            <a:pPr>
              <a:defRPr/>
            </a:pPr>
            <a:r>
              <a:rPr lang="zh-CN" altLang="en-US" sz="2400" dirty="0"/>
              <a:t>&gt;&gt;&gt; a_list.index(2017,5,7)  </a:t>
            </a:r>
          </a:p>
          <a:p>
            <a:pPr>
              <a:defRPr/>
            </a:pPr>
            <a:r>
              <a:rPr lang="zh-CN" altLang="en-US" sz="2400" dirty="0"/>
              <a:t>Traceback (most recent call last):</a:t>
            </a:r>
          </a:p>
          <a:p>
            <a:pPr>
              <a:defRPr/>
            </a:pPr>
            <a:r>
              <a:rPr lang="zh-CN" altLang="en-US" sz="2400" dirty="0"/>
              <a:t>  File "&lt;pyshell#10&gt;", line 1, in &lt;module&gt;</a:t>
            </a:r>
          </a:p>
          <a:p>
            <a:pPr>
              <a:defRPr/>
            </a:pPr>
            <a:r>
              <a:rPr lang="zh-CN" altLang="en-US" sz="2400" dirty="0"/>
              <a:t>    a_list.index(2017,5,7)</a:t>
            </a:r>
          </a:p>
          <a:p>
            <a:pPr>
              <a:defRPr/>
            </a:pPr>
            <a:r>
              <a:rPr lang="zh-CN" altLang="en-US" sz="2400" dirty="0"/>
              <a:t>ValueError: 2017 is not in list 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439AFDA7-8D75-4D87-A181-BF986665DF9D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1" grpId="0"/>
      <p:bldP spid="12291" grpId="0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文本框 99"/>
          <p:cNvSpPr txBox="1">
            <a:spLocks noChangeArrowheads="1"/>
          </p:cNvSpPr>
          <p:nvPr/>
        </p:nvSpPr>
        <p:spPr bwMode="auto">
          <a:xfrm>
            <a:off x="838200" y="4413788"/>
            <a:ext cx="8229600" cy="19389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 indent="200025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defRPr/>
            </a:pPr>
            <a:r>
              <a:rPr lang="en-US" altLang="zh-CN" sz="2400" dirty="0">
                <a:solidFill>
                  <a:srgbClr val="FF0000"/>
                </a:solidFill>
                <a:latin typeface="Calibri" pitchFamily="34" charset="0"/>
              </a:rPr>
              <a:t>0</a:t>
            </a:r>
            <a:endParaRPr lang="en-US" altLang="zh-CN" sz="2400" dirty="0">
              <a:solidFill>
                <a:srgbClr val="FF0000"/>
              </a:solidFill>
              <a:latin typeface="Calibri" pitchFamily="34" charset="0"/>
              <a:ea typeface="宋体" pitchFamily="2" charset="-122"/>
            </a:endParaRP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&gt;&gt;&gt; 5 in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endParaRPr lang="en-US" altLang="zh-CN" sz="2400" dirty="0">
              <a:latin typeface="Calibri" pitchFamily="34" charset="0"/>
            </a:endParaRPr>
          </a:p>
          <a:p>
            <a:pPr>
              <a:defRPr/>
            </a:pPr>
            <a:r>
              <a:rPr lang="en-US" altLang="zh-CN" sz="2400" dirty="0">
                <a:solidFill>
                  <a:srgbClr val="FF0000"/>
                </a:solidFill>
                <a:latin typeface="Calibri" pitchFamily="34" charset="0"/>
              </a:rPr>
              <a:t>True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&gt;&gt;&gt; 0.5 in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endParaRPr lang="en-US" altLang="zh-CN" sz="2400" dirty="0">
              <a:latin typeface="Calibri" pitchFamily="34" charset="0"/>
            </a:endParaRPr>
          </a:p>
          <a:p>
            <a:pPr>
              <a:defRPr/>
            </a:pPr>
            <a:r>
              <a:rPr lang="en-US" altLang="zh-CN" sz="2400" dirty="0">
                <a:solidFill>
                  <a:srgbClr val="FF0000"/>
                </a:solidFill>
                <a:latin typeface="Calibri" pitchFamily="34" charset="0"/>
              </a:rPr>
              <a:t>False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23189510-06F9-40D5-AA2C-C06C15C13B00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176AB01A-6AFC-479A-ACBF-DD4462CDE0DD}"/>
              </a:ext>
            </a:extLst>
          </p:cNvPr>
          <p:cNvSpPr/>
          <p:nvPr/>
        </p:nvSpPr>
        <p:spPr>
          <a:xfrm>
            <a:off x="678962" y="1079926"/>
            <a:ext cx="98366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dirty="0">
                <a:latin typeface="宋体" pitchFamily="2" charset="-122"/>
                <a:ea typeface="宋体" pitchFamily="2" charset="-122"/>
              </a:rPr>
              <a:t>2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）使用</a:t>
            </a:r>
            <a:r>
              <a:rPr lang="en-US" altLang="zh-CN" dirty="0">
                <a:solidFill>
                  <a:srgbClr val="FF0000"/>
                </a:solidFill>
                <a:latin typeface="Calibri" pitchFamily="34" charset="0"/>
              </a:rPr>
              <a:t>count()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方法统计列表中指定元素出现的次数</a:t>
            </a:r>
            <a:endParaRPr lang="zh-CN" altLang="en-US" dirty="0">
              <a:latin typeface="Calibri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449021EA-DE65-48B2-9893-4B808FDFE536}"/>
              </a:ext>
            </a:extLst>
          </p:cNvPr>
          <p:cNvSpPr/>
          <p:nvPr/>
        </p:nvSpPr>
        <p:spPr>
          <a:xfrm>
            <a:off x="914400" y="1706299"/>
            <a:ext cx="8229600" cy="19389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dirty="0">
                <a:latin typeface="Calibri" pitchFamily="34" charset="0"/>
              </a:rPr>
              <a:t>&gt;&gt;&gt; </a:t>
            </a:r>
            <a:r>
              <a:rPr lang="en-US" altLang="zh-CN" dirty="0" err="1">
                <a:latin typeface="Calibri" pitchFamily="34" charset="0"/>
              </a:rPr>
              <a:t>a_list.count</a:t>
            </a:r>
            <a:r>
              <a:rPr lang="en-US" altLang="zh-CN" dirty="0">
                <a:latin typeface="Calibri" pitchFamily="34" charset="0"/>
              </a:rPr>
              <a:t>(2017)</a:t>
            </a:r>
          </a:p>
          <a:p>
            <a:pPr>
              <a:defRPr/>
            </a:pPr>
            <a:r>
              <a:rPr lang="en-US" altLang="zh-CN" dirty="0">
                <a:solidFill>
                  <a:srgbClr val="FF0000"/>
                </a:solidFill>
                <a:latin typeface="Calibri" pitchFamily="34" charset="0"/>
              </a:rPr>
              <a:t>2</a:t>
            </a:r>
          </a:p>
          <a:p>
            <a:pPr>
              <a:defRPr/>
            </a:pPr>
            <a:r>
              <a:rPr lang="en-US" altLang="zh-CN" dirty="0">
                <a:latin typeface="Calibri" pitchFamily="34" charset="0"/>
              </a:rPr>
              <a:t>&gt;&gt;&gt; </a:t>
            </a:r>
            <a:r>
              <a:rPr lang="en-US" altLang="zh-CN" dirty="0" err="1">
                <a:latin typeface="Calibri" pitchFamily="34" charset="0"/>
              </a:rPr>
              <a:t>a_list.count</a:t>
            </a:r>
            <a:r>
              <a:rPr lang="en-US" altLang="zh-CN" dirty="0">
                <a:latin typeface="Calibri" pitchFamily="34" charset="0"/>
              </a:rPr>
              <a:t>([0.5,3])</a:t>
            </a:r>
          </a:p>
          <a:p>
            <a:pPr>
              <a:defRPr/>
            </a:pPr>
            <a:r>
              <a:rPr lang="en-US" altLang="zh-CN" dirty="0">
                <a:solidFill>
                  <a:srgbClr val="FF0000"/>
                </a:solidFill>
                <a:latin typeface="Calibri" pitchFamily="34" charset="0"/>
              </a:rPr>
              <a:t>1</a:t>
            </a:r>
          </a:p>
          <a:p>
            <a:pPr>
              <a:defRPr/>
            </a:pPr>
            <a:r>
              <a:rPr lang="en-US" altLang="zh-CN" dirty="0">
                <a:latin typeface="Calibri" pitchFamily="34" charset="0"/>
              </a:rPr>
              <a:t>&gt;&gt;&gt; </a:t>
            </a:r>
            <a:r>
              <a:rPr lang="en-US" altLang="zh-CN" dirty="0" err="1">
                <a:latin typeface="Calibri" pitchFamily="34" charset="0"/>
              </a:rPr>
              <a:t>a_list.count</a:t>
            </a:r>
            <a:r>
              <a:rPr lang="en-US" altLang="zh-CN" dirty="0">
                <a:latin typeface="Calibri" pitchFamily="34" charset="0"/>
              </a:rPr>
              <a:t>(0.5)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034C4B32-331C-41AD-B574-3A0845FD452D}"/>
              </a:ext>
            </a:extLst>
          </p:cNvPr>
          <p:cNvSpPr/>
          <p:nvPr/>
        </p:nvSpPr>
        <p:spPr>
          <a:xfrm>
            <a:off x="678962" y="3805535"/>
            <a:ext cx="77030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dirty="0">
                <a:latin typeface="宋体" pitchFamily="2" charset="-122"/>
                <a:ea typeface="宋体" pitchFamily="2" charset="-122"/>
              </a:rPr>
              <a:t>3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）使用</a:t>
            </a:r>
            <a:r>
              <a:rPr lang="en-US" altLang="zh-CN" dirty="0">
                <a:solidFill>
                  <a:srgbClr val="FF0000"/>
                </a:solidFill>
                <a:latin typeface="Calibri" pitchFamily="34" charset="0"/>
              </a:rPr>
              <a:t>in</a:t>
            </a:r>
            <a:r>
              <a:rPr lang="zh-CN" altLang="en-US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运算符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检索某个元素是否在该列表中</a:t>
            </a:r>
            <a:endParaRPr lang="zh-CN" altLang="en-US" dirty="0">
              <a:latin typeface="Calibri" pitchFamily="34" charset="0"/>
            </a:endParaRPr>
          </a:p>
        </p:txBody>
      </p:sp>
    </p:spTree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文本框 99"/>
          <p:cNvSpPr txBox="1">
            <a:spLocks noChangeArrowheads="1"/>
          </p:cNvSpPr>
          <p:nvPr/>
        </p:nvSpPr>
        <p:spPr bwMode="auto">
          <a:xfrm>
            <a:off x="381001" y="914400"/>
            <a:ext cx="266700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indent="266700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28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删除元素</a:t>
            </a:r>
          </a:p>
        </p:txBody>
      </p:sp>
      <p:sp>
        <p:nvSpPr>
          <p:cNvPr id="18435" name="文本框 2"/>
          <p:cNvSpPr txBox="1">
            <a:spLocks noChangeArrowheads="1"/>
          </p:cNvSpPr>
          <p:nvPr/>
        </p:nvSpPr>
        <p:spPr bwMode="auto">
          <a:xfrm>
            <a:off x="1118125" y="4038600"/>
            <a:ext cx="9702275" cy="286232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defRPr/>
            </a:pPr>
            <a:r>
              <a:rPr lang="en-US" altLang="zh-CN" sz="2000" dirty="0">
                <a:latin typeface="Calibri" pitchFamily="34" charset="0"/>
              </a:rPr>
              <a:t>&gt;&gt;&gt; </a:t>
            </a:r>
            <a:r>
              <a:rPr lang="en-US" altLang="zh-CN" sz="2000" dirty="0" err="1">
                <a:latin typeface="Calibri" pitchFamily="34" charset="0"/>
              </a:rPr>
              <a:t>b_list</a:t>
            </a:r>
            <a:r>
              <a:rPr lang="en-US" altLang="zh-CN" sz="2000" dirty="0">
                <a:latin typeface="Calibri" pitchFamily="34" charset="0"/>
              </a:rPr>
              <a:t>=[10,7,1.5]</a:t>
            </a:r>
          </a:p>
          <a:p>
            <a:pPr>
              <a:defRPr/>
            </a:pPr>
            <a:r>
              <a:rPr lang="en-US" altLang="zh-CN" sz="2000" dirty="0">
                <a:latin typeface="Calibri" pitchFamily="34" charset="0"/>
              </a:rPr>
              <a:t>&gt;&gt;&gt; </a:t>
            </a:r>
            <a:r>
              <a:rPr lang="en-US" altLang="zh-CN" sz="2000" dirty="0" err="1">
                <a:latin typeface="Calibri" pitchFamily="34" charset="0"/>
              </a:rPr>
              <a:t>b_list</a:t>
            </a:r>
            <a:endParaRPr lang="en-US" altLang="zh-CN" sz="2000" dirty="0">
              <a:latin typeface="Calibri" pitchFamily="34" charset="0"/>
            </a:endParaRPr>
          </a:p>
          <a:p>
            <a:pPr>
              <a:defRPr/>
            </a:pPr>
            <a:r>
              <a:rPr lang="en-US" altLang="zh-CN" sz="2000" dirty="0">
                <a:latin typeface="Calibri" pitchFamily="34" charset="0"/>
              </a:rPr>
              <a:t>[10, 7, 1.5]</a:t>
            </a:r>
          </a:p>
          <a:p>
            <a:pPr>
              <a:defRPr/>
            </a:pPr>
            <a:r>
              <a:rPr lang="en-US" altLang="zh-CN" sz="2000" dirty="0">
                <a:latin typeface="Calibri" pitchFamily="34" charset="0"/>
              </a:rPr>
              <a:t>&gt;&gt;&gt; del </a:t>
            </a:r>
            <a:r>
              <a:rPr lang="en-US" altLang="zh-CN" sz="2000" dirty="0" err="1">
                <a:latin typeface="Calibri" pitchFamily="34" charset="0"/>
              </a:rPr>
              <a:t>b_list</a:t>
            </a:r>
            <a:endParaRPr lang="en-US" altLang="zh-CN" sz="2000" dirty="0">
              <a:latin typeface="Calibri" pitchFamily="34" charset="0"/>
            </a:endParaRPr>
          </a:p>
          <a:p>
            <a:pPr>
              <a:defRPr/>
            </a:pPr>
            <a:r>
              <a:rPr lang="en-US" altLang="zh-CN" sz="2000" dirty="0">
                <a:latin typeface="Calibri" pitchFamily="34" charset="0"/>
              </a:rPr>
              <a:t>&gt;&gt;&gt; </a:t>
            </a:r>
            <a:r>
              <a:rPr lang="en-US" altLang="zh-CN" sz="2000" dirty="0" err="1">
                <a:latin typeface="Calibri" pitchFamily="34" charset="0"/>
              </a:rPr>
              <a:t>b_list</a:t>
            </a:r>
            <a:endParaRPr lang="en-US" altLang="zh-CN" sz="2000" dirty="0">
              <a:latin typeface="Calibri" pitchFamily="34" charset="0"/>
            </a:endParaRPr>
          </a:p>
          <a:p>
            <a:pPr>
              <a:defRPr/>
            </a:pPr>
            <a:r>
              <a:rPr lang="en-US" altLang="zh-CN" sz="2000" dirty="0" err="1">
                <a:solidFill>
                  <a:srgbClr val="FF0000"/>
                </a:solidFill>
                <a:latin typeface="Calibri" pitchFamily="34" charset="0"/>
              </a:rPr>
              <a:t>Traceback</a:t>
            </a:r>
            <a:r>
              <a:rPr lang="en-US" altLang="zh-CN" sz="2000" dirty="0">
                <a:solidFill>
                  <a:srgbClr val="FF0000"/>
                </a:solidFill>
                <a:latin typeface="Calibri" pitchFamily="34" charset="0"/>
              </a:rPr>
              <a:t> (most recent call last):</a:t>
            </a:r>
          </a:p>
          <a:p>
            <a:pPr>
              <a:defRPr/>
            </a:pPr>
            <a:r>
              <a:rPr lang="en-US" altLang="zh-CN" sz="2000" dirty="0">
                <a:solidFill>
                  <a:srgbClr val="FF0000"/>
                </a:solidFill>
                <a:latin typeface="Calibri" pitchFamily="34" charset="0"/>
              </a:rPr>
              <a:t>  File "&lt;pyshell#42&gt;", line 1, in &lt;module&gt;</a:t>
            </a:r>
          </a:p>
          <a:p>
            <a:pPr>
              <a:defRPr/>
            </a:pPr>
            <a:r>
              <a:rPr lang="en-US" altLang="zh-CN" sz="2000" dirty="0">
                <a:solidFill>
                  <a:srgbClr val="FF0000"/>
                </a:solidFill>
                <a:latin typeface="Calibri" pitchFamily="34" charset="0"/>
              </a:rPr>
              <a:t>    </a:t>
            </a:r>
            <a:r>
              <a:rPr lang="en-US" altLang="zh-CN" sz="2000" dirty="0" err="1">
                <a:solidFill>
                  <a:srgbClr val="FF0000"/>
                </a:solidFill>
                <a:latin typeface="Calibri" pitchFamily="34" charset="0"/>
              </a:rPr>
              <a:t>b_list</a:t>
            </a:r>
            <a:endParaRPr lang="en-US" altLang="zh-CN" sz="2000" dirty="0">
              <a:solidFill>
                <a:srgbClr val="FF0000"/>
              </a:solidFill>
              <a:latin typeface="Calibri" pitchFamily="34" charset="0"/>
            </a:endParaRPr>
          </a:p>
          <a:p>
            <a:pPr>
              <a:defRPr/>
            </a:pPr>
            <a:r>
              <a:rPr lang="en-US" altLang="zh-CN" sz="2000" dirty="0" err="1">
                <a:solidFill>
                  <a:srgbClr val="FF0000"/>
                </a:solidFill>
                <a:latin typeface="Calibri" pitchFamily="34" charset="0"/>
              </a:rPr>
              <a:t>NameError</a:t>
            </a:r>
            <a:r>
              <a:rPr lang="en-US" altLang="zh-CN" sz="2000" dirty="0">
                <a:solidFill>
                  <a:srgbClr val="FF0000"/>
                </a:solidFill>
                <a:latin typeface="Calibri" pitchFamily="34" charset="0"/>
              </a:rPr>
              <a:t>: name '</a:t>
            </a:r>
            <a:r>
              <a:rPr lang="en-US" altLang="zh-CN" sz="2000" dirty="0" err="1">
                <a:solidFill>
                  <a:srgbClr val="FF0000"/>
                </a:solidFill>
                <a:latin typeface="Calibri" pitchFamily="34" charset="0"/>
              </a:rPr>
              <a:t>b_list</a:t>
            </a:r>
            <a:r>
              <a:rPr lang="en-US" altLang="zh-CN" sz="2000" dirty="0">
                <a:solidFill>
                  <a:srgbClr val="FF0000"/>
                </a:solidFill>
                <a:latin typeface="Calibri" pitchFamily="34" charset="0"/>
              </a:rPr>
              <a:t>' is not defined</a:t>
            </a:r>
            <a:endParaRPr lang="en-US" altLang="zh-CN" sz="2000" dirty="0">
              <a:solidFill>
                <a:srgbClr val="FF0000"/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B10A078B-1FDC-40F7-B1CA-F8105737C0DE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A768C2C3-F35B-44B7-9357-9B3434C641C0}"/>
              </a:ext>
            </a:extLst>
          </p:cNvPr>
          <p:cNvSpPr/>
          <p:nvPr/>
        </p:nvSpPr>
        <p:spPr>
          <a:xfrm>
            <a:off x="381001" y="1752600"/>
            <a:ext cx="71231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dirty="0">
                <a:latin typeface="宋体" pitchFamily="2" charset="-122"/>
                <a:ea typeface="宋体" pitchFamily="2" charset="-122"/>
              </a:rPr>
              <a:t>1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）使用</a:t>
            </a:r>
            <a:r>
              <a:rPr lang="en-US" altLang="zh-CN" dirty="0">
                <a:solidFill>
                  <a:srgbClr val="FF0000"/>
                </a:solidFill>
                <a:latin typeface="Calibri" pitchFamily="34" charset="0"/>
              </a:rPr>
              <a:t>del</a:t>
            </a:r>
            <a:r>
              <a:rPr lang="zh-CN" altLang="en-US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命令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删除列表中指定位置的元素</a:t>
            </a:r>
            <a:endParaRPr lang="zh-CN" altLang="en-US" dirty="0">
              <a:latin typeface="Calibri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23AEA73A-5D72-4B21-BBC7-7AF6556CA0B3}"/>
              </a:ext>
            </a:extLst>
          </p:cNvPr>
          <p:cNvSpPr/>
          <p:nvPr/>
        </p:nvSpPr>
        <p:spPr>
          <a:xfrm>
            <a:off x="1143000" y="2304871"/>
            <a:ext cx="9677400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dirty="0">
                <a:latin typeface="Calibri" pitchFamily="34" charset="0"/>
              </a:rPr>
              <a:t>&gt;&gt;&gt; del </a:t>
            </a:r>
            <a:r>
              <a:rPr lang="en-US" altLang="zh-CN" dirty="0" err="1">
                <a:latin typeface="Calibri" pitchFamily="34" charset="0"/>
              </a:rPr>
              <a:t>a_list</a:t>
            </a:r>
            <a:r>
              <a:rPr lang="en-US" altLang="zh-CN" dirty="0">
                <a:latin typeface="Calibri" pitchFamily="34" charset="0"/>
              </a:rPr>
              <a:t>[2]</a:t>
            </a:r>
          </a:p>
          <a:p>
            <a:pPr>
              <a:defRPr/>
            </a:pPr>
            <a:r>
              <a:rPr lang="en-US" altLang="zh-CN" dirty="0">
                <a:latin typeface="Calibri" pitchFamily="34" charset="0"/>
              </a:rPr>
              <a:t>&gt;&gt;&gt; </a:t>
            </a:r>
            <a:r>
              <a:rPr lang="en-US" altLang="zh-CN" dirty="0" err="1">
                <a:latin typeface="Calibri" pitchFamily="34" charset="0"/>
              </a:rPr>
              <a:t>a_list</a:t>
            </a:r>
            <a:endParaRPr lang="en-US" altLang="zh-CN" dirty="0">
              <a:latin typeface="Calibri" pitchFamily="34" charset="0"/>
            </a:endParaRPr>
          </a:p>
          <a:p>
            <a:pPr>
              <a:defRPr/>
            </a:pPr>
            <a:r>
              <a:rPr lang="en-US" altLang="zh-CN" dirty="0">
                <a:latin typeface="Calibri" pitchFamily="34" charset="0"/>
              </a:rPr>
              <a:t>['physics', 2017, 3.5, 2.5, [0.5, 3], 5, 'Python', 2017, 'C']</a:t>
            </a:r>
            <a:endParaRPr lang="en-US" altLang="zh-CN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3B228AA-DBED-4B17-866A-6328392BB0A0}"/>
              </a:ext>
            </a:extLst>
          </p:cNvPr>
          <p:cNvSpPr/>
          <p:nvPr/>
        </p:nvSpPr>
        <p:spPr>
          <a:xfrm>
            <a:off x="1118126" y="3581400"/>
            <a:ext cx="46730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dirty="0">
                <a:latin typeface="宋体" pitchFamily="2" charset="-122"/>
                <a:ea typeface="宋体" pitchFamily="2" charset="-122"/>
              </a:rPr>
              <a:t>del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命令也可以直接删除整个列表</a:t>
            </a:r>
          </a:p>
        </p:txBody>
      </p:sp>
    </p:spTree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99"/>
          <p:cNvSpPr txBox="1">
            <a:spLocks noChangeArrowheads="1"/>
          </p:cNvSpPr>
          <p:nvPr/>
        </p:nvSpPr>
        <p:spPr bwMode="auto">
          <a:xfrm>
            <a:off x="518584" y="1697409"/>
            <a:ext cx="10759016" cy="49319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&gt;&gt;&gt;</a:t>
            </a:r>
            <a:r>
              <a:rPr lang="en-US" altLang="zh-CN" sz="2400" dirty="0" err="1">
                <a:latin typeface="宋体" pitchFamily="2" charset="-122"/>
                <a:ea typeface="宋体" pitchFamily="2" charset="-122"/>
              </a:rPr>
              <a:t>a_list.remove</a:t>
            </a: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(2017)</a:t>
            </a:r>
            <a:endParaRPr lang="en-US" altLang="zh-CN" sz="2400" dirty="0">
              <a:latin typeface="Calibri" pitchFamily="34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endParaRPr lang="en-US" altLang="zh-CN" sz="2400" dirty="0">
              <a:latin typeface="Calibri" pitchFamily="34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solidFill>
                  <a:srgbClr val="0000FF"/>
                </a:solidFill>
                <a:latin typeface="Calibri" pitchFamily="34" charset="0"/>
              </a:rPr>
              <a:t>['physics', 3.5, 2.5, [0.5, 3], 5, 'Python', 2017, 'C']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a_list.remove</a:t>
            </a:r>
            <a:r>
              <a:rPr lang="en-US" altLang="zh-CN" sz="2400" dirty="0">
                <a:latin typeface="Calibri" pitchFamily="34" charset="0"/>
              </a:rPr>
              <a:t>(2017)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endParaRPr lang="en-US" altLang="zh-CN" sz="2400" dirty="0">
              <a:latin typeface="Calibri" pitchFamily="34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solidFill>
                  <a:srgbClr val="0000FF"/>
                </a:solidFill>
                <a:latin typeface="Calibri" pitchFamily="34" charset="0"/>
              </a:rPr>
              <a:t>['physics', 3.5, 2.5, [0.5, 3], 5, 'Python', 'C']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a_list.remove</a:t>
            </a:r>
            <a:r>
              <a:rPr lang="en-US" altLang="zh-CN" sz="2400" dirty="0">
                <a:latin typeface="Calibri" pitchFamily="34" charset="0"/>
              </a:rPr>
              <a:t>(2017)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 err="1">
                <a:latin typeface="Calibri" pitchFamily="34" charset="0"/>
              </a:rPr>
              <a:t>Traceback</a:t>
            </a:r>
            <a:r>
              <a:rPr lang="en-US" altLang="zh-CN" sz="2400" dirty="0">
                <a:latin typeface="Calibri" pitchFamily="34" charset="0"/>
              </a:rPr>
              <a:t> (most recent call last):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  File "&lt;pyshell#30&gt;", line 1, in &lt;module&gt;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    </a:t>
            </a:r>
            <a:r>
              <a:rPr lang="en-US" altLang="zh-CN" sz="2400" dirty="0" err="1">
                <a:latin typeface="Calibri" pitchFamily="34" charset="0"/>
              </a:rPr>
              <a:t>a_list.remove</a:t>
            </a:r>
            <a:r>
              <a:rPr lang="en-US" altLang="zh-CN" sz="2400" dirty="0">
                <a:latin typeface="Calibri" pitchFamily="34" charset="0"/>
              </a:rPr>
              <a:t>(2017)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 err="1">
                <a:latin typeface="Calibri" pitchFamily="34" charset="0"/>
              </a:rPr>
              <a:t>ValueError</a:t>
            </a:r>
            <a:r>
              <a:rPr lang="en-US" altLang="zh-CN" sz="2400" dirty="0">
                <a:latin typeface="Calibri" pitchFamily="34" charset="0"/>
              </a:rPr>
              <a:t>: </a:t>
            </a:r>
            <a:r>
              <a:rPr lang="en-US" altLang="zh-CN" sz="2400" dirty="0" err="1">
                <a:latin typeface="Calibri" pitchFamily="34" charset="0"/>
              </a:rPr>
              <a:t>list.remove</a:t>
            </a:r>
            <a:r>
              <a:rPr lang="en-US" altLang="zh-CN" sz="2400" dirty="0">
                <a:latin typeface="Calibri" pitchFamily="34" charset="0"/>
              </a:rPr>
              <a:t>(x): x not in list</a:t>
            </a:r>
            <a:endParaRPr lang="en-US" altLang="zh-CN" sz="2400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DE1296A2-46FB-412D-AFA6-BD89AACFEC99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41DBB403-982A-49C5-8A1C-E9449CED304D}"/>
              </a:ext>
            </a:extLst>
          </p:cNvPr>
          <p:cNvSpPr/>
          <p:nvPr/>
        </p:nvSpPr>
        <p:spPr>
          <a:xfrm>
            <a:off x="213784" y="1053109"/>
            <a:ext cx="78136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dirty="0">
                <a:latin typeface="宋体" pitchFamily="2" charset="-122"/>
                <a:ea typeface="宋体" pitchFamily="2" charset="-122"/>
              </a:rPr>
              <a:t>2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）使用</a:t>
            </a:r>
            <a:r>
              <a:rPr lang="en-US" altLang="zh-CN" dirty="0">
                <a:solidFill>
                  <a:srgbClr val="FF0000"/>
                </a:solidFill>
                <a:latin typeface="Calibri" pitchFamily="34" charset="0"/>
              </a:rPr>
              <a:t>remove()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方法删除</a:t>
            </a:r>
            <a:r>
              <a:rPr lang="zh-CN" altLang="en-US" dirty="0">
                <a:solidFill>
                  <a:srgbClr val="FF3300"/>
                </a:solidFill>
                <a:latin typeface="宋体" pitchFamily="2" charset="-122"/>
                <a:ea typeface="宋体" pitchFamily="2" charset="-122"/>
              </a:rPr>
              <a:t>首次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出现的指定元素</a:t>
            </a:r>
            <a:endParaRPr lang="zh-CN" altLang="en-US" dirty="0"/>
          </a:p>
        </p:txBody>
      </p:sp>
    </p:spTree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文本框 99"/>
          <p:cNvSpPr txBox="1">
            <a:spLocks noChangeArrowheads="1"/>
          </p:cNvSpPr>
          <p:nvPr/>
        </p:nvSpPr>
        <p:spPr bwMode="auto">
          <a:xfrm>
            <a:off x="381001" y="838200"/>
            <a:ext cx="373380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2.</a:t>
            </a:r>
            <a:r>
              <a:rPr lang="zh-CN" altLang="en-US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列表的常用函数</a:t>
            </a:r>
          </a:p>
        </p:txBody>
      </p:sp>
      <p:sp>
        <p:nvSpPr>
          <p:cNvPr id="21508" name="文本框 2"/>
          <p:cNvSpPr txBox="1">
            <a:spLocks noChangeArrowheads="1"/>
          </p:cNvSpPr>
          <p:nvPr/>
        </p:nvSpPr>
        <p:spPr bwMode="auto">
          <a:xfrm>
            <a:off x="406400" y="1344612"/>
            <a:ext cx="5994400" cy="1169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indent="266700">
              <a:lnSpc>
                <a:spcPct val="150000"/>
              </a:lnSpc>
              <a:buFont typeface="Wingdings" pitchFamily="2" charset="2"/>
              <a:buChar char="n"/>
            </a:pPr>
            <a:r>
              <a:rPr lang="en-US" altLang="zh-CN" sz="2800" b="1" dirty="0" err="1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cmp</a:t>
            </a:r>
            <a:r>
              <a:rPr lang="en-US" altLang="zh-CN" sz="28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()</a:t>
            </a:r>
          </a:p>
          <a:p>
            <a:pPr indent="266700"/>
            <a:r>
              <a:rPr lang="zh-CN" altLang="en-US" sz="2800" b="1" dirty="0">
                <a:latin typeface="宋体" pitchFamily="2" charset="-122"/>
              </a:rPr>
              <a:t>格式：</a:t>
            </a:r>
            <a:r>
              <a:rPr lang="en-US" altLang="zh-CN" sz="2800" b="1" dirty="0" err="1">
                <a:solidFill>
                  <a:srgbClr val="FF0000"/>
                </a:solidFill>
                <a:latin typeface="宋体" pitchFamily="2" charset="-122"/>
              </a:rPr>
              <a:t>cmp</a:t>
            </a:r>
            <a:r>
              <a:rPr lang="en-US" altLang="zh-CN" sz="2800" b="1" dirty="0">
                <a:solidFill>
                  <a:srgbClr val="FF0000"/>
                </a:solidFill>
                <a:latin typeface="宋体" pitchFamily="2" charset="-122"/>
              </a:rPr>
              <a:t>(</a:t>
            </a:r>
            <a:r>
              <a:rPr lang="zh-CN" altLang="en-US" sz="2800" b="1" dirty="0">
                <a:solidFill>
                  <a:srgbClr val="FF0000"/>
                </a:solidFill>
                <a:latin typeface="宋体" pitchFamily="2" charset="-122"/>
              </a:rPr>
              <a:t>列表</a:t>
            </a:r>
            <a:r>
              <a:rPr lang="en-US" altLang="zh-CN" sz="2800" b="1" dirty="0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1,</a:t>
            </a:r>
            <a:r>
              <a:rPr lang="zh-CN" altLang="en-US" sz="2800" b="1" dirty="0">
                <a:solidFill>
                  <a:srgbClr val="FF0000"/>
                </a:solidFill>
                <a:latin typeface="宋体" pitchFamily="2" charset="-122"/>
              </a:rPr>
              <a:t>列表</a:t>
            </a:r>
            <a:r>
              <a:rPr lang="en-US" altLang="zh-CN" sz="2800" b="1" dirty="0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2)</a:t>
            </a:r>
            <a:endParaRPr lang="en-US" altLang="zh-CN" sz="2800" b="1" dirty="0">
              <a:solidFill>
                <a:srgbClr val="FF0000"/>
              </a:solidFill>
              <a:latin typeface="宋体" pitchFamily="2" charset="-122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381000" y="4648200"/>
            <a:ext cx="10439400" cy="201593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noFill/>
          </a:ln>
          <a:effectLst/>
          <a:extLst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ts val="3000"/>
              </a:lnSpc>
              <a:buFont typeface="Arial" panose="020B0604020202020204" pitchFamily="34" charset="0"/>
              <a:buNone/>
              <a:defRPr sz="2000" b="1">
                <a:latin typeface="宋体" pitchFamily="2" charset="-122"/>
              </a:defRPr>
            </a:lvl1pPr>
          </a:lstStyle>
          <a:p>
            <a:pPr>
              <a:defRPr/>
            </a:pPr>
            <a:r>
              <a:rPr lang="zh-CN" altLang="en-US" dirty="0"/>
              <a:t>在Python 3.x中，不再支持cmp()函数，可以直接使用关系运算符来比较数值或列表。</a:t>
            </a:r>
          </a:p>
          <a:p>
            <a:pPr>
              <a:defRPr/>
            </a:pPr>
            <a:r>
              <a:rPr lang="zh-CN" altLang="en-US" dirty="0"/>
              <a:t>&gt;&gt;&gt; [123,'Bsaic']&gt;[ 123,'Python']</a:t>
            </a:r>
          </a:p>
          <a:p>
            <a:pPr>
              <a:defRPr/>
            </a:pPr>
            <a:r>
              <a:rPr lang="zh-CN" altLang="en-US" dirty="0"/>
              <a:t>False</a:t>
            </a:r>
          </a:p>
          <a:p>
            <a:pPr>
              <a:defRPr/>
            </a:pPr>
            <a:r>
              <a:rPr lang="zh-CN" altLang="en-US" dirty="0"/>
              <a:t>&gt;&gt;&gt; [1,2,3]==[1,2,3]</a:t>
            </a:r>
          </a:p>
          <a:p>
            <a:pPr>
              <a:defRPr/>
            </a:pPr>
            <a:r>
              <a:rPr lang="zh-CN" altLang="en-US" dirty="0"/>
              <a:t>True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6" name="矩形 5"/>
          <p:cNvSpPr/>
          <p:nvPr/>
        </p:nvSpPr>
        <p:spPr>
          <a:xfrm>
            <a:off x="457200" y="2514600"/>
            <a:ext cx="10363200" cy="19389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000" dirty="0"/>
              <a:t>&gt;&gt;&gt;cmp([1,2,5],[1,2,3])</a:t>
            </a:r>
          </a:p>
          <a:p>
            <a:pPr>
              <a:defRPr/>
            </a:pPr>
            <a:r>
              <a:rPr lang="zh-CN" altLang="en-US" sz="2000" dirty="0"/>
              <a:t>1</a:t>
            </a:r>
          </a:p>
          <a:p>
            <a:pPr>
              <a:defRPr/>
            </a:pPr>
            <a:r>
              <a:rPr lang="zh-CN" altLang="en-US" sz="2000" dirty="0"/>
              <a:t>&gt;&gt;&gt; cmp([1,2,3],[1,2,3])</a:t>
            </a:r>
          </a:p>
          <a:p>
            <a:pPr>
              <a:defRPr/>
            </a:pPr>
            <a:r>
              <a:rPr lang="zh-CN" altLang="en-US" sz="2000" dirty="0"/>
              <a:t>0</a:t>
            </a:r>
          </a:p>
          <a:p>
            <a:pPr>
              <a:defRPr/>
            </a:pPr>
            <a:r>
              <a:rPr lang="zh-CN" altLang="en-US" sz="2000" dirty="0"/>
              <a:t>&gt;&gt;&gt;cmp([123, 'Bsaic'],[ 123, 'Python'])</a:t>
            </a:r>
          </a:p>
          <a:p>
            <a:pPr>
              <a:defRPr/>
            </a:pPr>
            <a:r>
              <a:rPr lang="zh-CN" altLang="en-US" sz="2000" dirty="0"/>
              <a:t>-1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6" grpId="0"/>
      <p:bldP spid="21508" grpId="0"/>
      <p:bldP spid="4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>
            <a:spLocks noChangeArrowheads="1"/>
          </p:cNvSpPr>
          <p:nvPr/>
        </p:nvSpPr>
        <p:spPr bwMode="auto">
          <a:xfrm>
            <a:off x="1219200" y="2023408"/>
            <a:ext cx="8534400" cy="19389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r>
              <a:rPr lang="en-US" altLang="zh-CN" sz="2400" dirty="0">
                <a:latin typeface="Calibri" pitchFamily="34" charset="0"/>
              </a:rPr>
              <a:t>= ['physics', 'chemistry',2017, 2.5,[0.5,3]]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len</a:t>
            </a:r>
            <a:r>
              <a:rPr lang="en-US" altLang="zh-CN" sz="2400" dirty="0">
                <a:latin typeface="Calibri" pitchFamily="34" charset="0"/>
              </a:rPr>
              <a:t>(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r>
              <a:rPr lang="en-US" altLang="zh-CN" sz="2400" dirty="0">
                <a:latin typeface="Calibri" pitchFamily="34" charset="0"/>
              </a:rPr>
              <a:t>)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5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len</a:t>
            </a:r>
            <a:r>
              <a:rPr lang="en-US" altLang="zh-CN" sz="2400" dirty="0">
                <a:latin typeface="Calibri" pitchFamily="34" charset="0"/>
              </a:rPr>
              <a:t>([1,2.0,'hello'])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3</a:t>
            </a: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1219200" y="5181600"/>
            <a:ext cx="8534400" cy="17851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&gt;&gt;&gt; a_list=['123', 'xyz', 'zara', 'abc']</a:t>
            </a:r>
          </a:p>
          <a:p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&gt;&gt;&gt; max(a_list)</a:t>
            </a:r>
          </a:p>
          <a:p>
            <a:r>
              <a:rPr lang="zh-CN" altLang="en-US" sz="22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'zara'</a:t>
            </a:r>
          </a:p>
          <a:p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&gt;&gt;&gt; min(a_list)</a:t>
            </a:r>
          </a:p>
          <a:p>
            <a:r>
              <a:rPr lang="zh-CN" altLang="en-US" sz="22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'123'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F8D56C2B-4665-463B-AE62-6125B68B951C}"/>
              </a:ext>
            </a:extLst>
          </p:cNvPr>
          <p:cNvSpPr/>
          <p:nvPr/>
        </p:nvSpPr>
        <p:spPr>
          <a:xfrm>
            <a:off x="1104900" y="843835"/>
            <a:ext cx="6096001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en-US" altLang="zh-CN" sz="2800" dirty="0" err="1">
                <a:solidFill>
                  <a:srgbClr val="0000FF"/>
                </a:solidFill>
                <a:latin typeface="Times New Roman" pitchFamily="18" charset="0"/>
              </a:rPr>
              <a:t>len</a:t>
            </a:r>
            <a:r>
              <a:rPr lang="en-US" altLang="zh-CN" sz="2800" dirty="0">
                <a:solidFill>
                  <a:srgbClr val="0000FF"/>
                </a:solidFill>
                <a:latin typeface="Times New Roman" pitchFamily="18" charset="0"/>
              </a:rPr>
              <a:t>()</a:t>
            </a:r>
          </a:p>
          <a:p>
            <a:pPr>
              <a:defRPr/>
            </a:pPr>
            <a:r>
              <a:rPr lang="zh-CN" altLang="en-US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格式：</a:t>
            </a:r>
            <a:r>
              <a:rPr lang="en-US" altLang="zh-CN" dirty="0" err="1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len</a:t>
            </a:r>
            <a:r>
              <a:rPr lang="en-US" altLang="zh-CN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(</a:t>
            </a:r>
            <a:r>
              <a:rPr lang="zh-CN" altLang="en-US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列表</a:t>
            </a:r>
            <a:r>
              <a:rPr lang="en-US" altLang="zh-CN" dirty="0">
                <a:solidFill>
                  <a:srgbClr val="FF0000"/>
                </a:solidFill>
                <a:latin typeface="Calibri" pitchFamily="34" charset="0"/>
              </a:rPr>
              <a:t>)</a:t>
            </a:r>
            <a:endParaRPr lang="en-US" altLang="zh-CN" dirty="0">
              <a:solidFill>
                <a:srgbClr val="FF0000"/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651EA773-EB3A-48DC-869B-E13202A3D3C9}"/>
              </a:ext>
            </a:extLst>
          </p:cNvPr>
          <p:cNvSpPr/>
          <p:nvPr/>
        </p:nvSpPr>
        <p:spPr>
          <a:xfrm>
            <a:off x="1104899" y="3959979"/>
            <a:ext cx="6096001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3200" dirty="0">
                <a:solidFill>
                  <a:srgbClr val="0000FF"/>
                </a:solidFill>
                <a:latin typeface="Times New Roman" pitchFamily="18" charset="0"/>
              </a:rPr>
              <a:t>max()和min()</a:t>
            </a:r>
          </a:p>
          <a:p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格式：max(列表)，min(列表)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3" grpId="0" animBg="1"/>
      <p:bldP spid="2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/>
          <p:cNvSpPr txBox="1">
            <a:spLocks noChangeArrowheads="1"/>
          </p:cNvSpPr>
          <p:nvPr/>
        </p:nvSpPr>
        <p:spPr bwMode="auto">
          <a:xfrm>
            <a:off x="666753" y="2282147"/>
            <a:ext cx="9848848" cy="40424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&gt;&gt;&gt; a_list=[23,59,-1,2.5,39]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&gt;&gt;&gt; sum(a_list)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122.5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&gt;&gt;&gt; b_list=['123', 'xyz', 'zara', 'abc']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&gt;&gt;&gt; sum(b_list)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Traceback (most recent call last):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  File "&lt;pyshell#11&gt;", line 1, in &lt;module&gt;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    sum(b_list)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TypeError: unsupported operand type(s) for +: 'int' and 'str'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07D4255D-9271-4D40-945E-D5817C7D234D}"/>
              </a:ext>
            </a:extLst>
          </p:cNvPr>
          <p:cNvSpPr/>
          <p:nvPr/>
        </p:nvSpPr>
        <p:spPr>
          <a:xfrm>
            <a:off x="761999" y="964037"/>
            <a:ext cx="6096001" cy="9409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n"/>
            </a:pPr>
            <a:r>
              <a:rPr lang="zh-CN" altLang="en-US" dirty="0">
                <a:solidFill>
                  <a:srgbClr val="0000FF"/>
                </a:solidFill>
                <a:latin typeface="Times New Roman" pitchFamily="18" charset="0"/>
              </a:rPr>
              <a:t>sum()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格式：sum(列表)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/>
          <p:cNvSpPr txBox="1">
            <a:spLocks noChangeArrowheads="1"/>
          </p:cNvSpPr>
          <p:nvPr/>
        </p:nvSpPr>
        <p:spPr bwMode="auto">
          <a:xfrm>
            <a:off x="737459" y="5105400"/>
            <a:ext cx="8939941" cy="176054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a_list=[80, 48, 35, 95, 98, 65, 99, 95, 18, 71]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sorted(a_list,reverse=True)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[99, 98, 95, 95, 80, 71, 65, 48, 35, 18]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sorted(a_list,reverse=False)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[18, 35, 48, 65, 71, 80, 95, 95, 98, 99]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228600"/>
            <a:ext cx="25146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DE3B39DF-41CD-4145-B7BA-0F6D86DC418C}"/>
              </a:ext>
            </a:extLst>
          </p:cNvPr>
          <p:cNvSpPr/>
          <p:nvPr/>
        </p:nvSpPr>
        <p:spPr>
          <a:xfrm>
            <a:off x="500620" y="825500"/>
            <a:ext cx="10853179" cy="1418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buFont typeface="Wingdings" pitchFamily="2" charset="2"/>
              <a:buChar char="n"/>
              <a:defRPr/>
            </a:pPr>
            <a:r>
              <a:rPr lang="zh-CN" altLang="en-US" sz="3200" dirty="0">
                <a:solidFill>
                  <a:srgbClr val="0000FF"/>
                </a:solidFill>
                <a:latin typeface="Times New Roman" pitchFamily="18" charset="0"/>
              </a:rPr>
              <a:t>sorted()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格式：sorted(列表)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功能：对列表进行排序，默认是按照升序排序。</a:t>
            </a:r>
            <a:r>
              <a:rPr lang="zh-CN" altLang="en-US" dirty="0">
                <a:solidFill>
                  <a:srgbClr val="0000FF"/>
                </a:solidFill>
                <a:latin typeface="Times New Roman" pitchFamily="18" charset="0"/>
              </a:rPr>
              <a:t>该方法不会改变原列表的顺序。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5566B103-B63D-434E-ACA4-C9E69E395E37}"/>
              </a:ext>
            </a:extLst>
          </p:cNvPr>
          <p:cNvSpPr/>
          <p:nvPr/>
        </p:nvSpPr>
        <p:spPr>
          <a:xfrm>
            <a:off x="838200" y="2172972"/>
            <a:ext cx="8839200" cy="20942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&gt;&gt;&gt; a_list=[80, 48, 35, 95, 98, 65, 99, 95, 18, 71]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&gt;&gt;&gt; sorted(a_list)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[18, 35, 48, 65, 71, 80, 95, 95, 98, 99]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&gt;&gt;&gt;a_list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[80, 48, 35, 95, 98, 65, 99, 95, 18, 71]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F3684B70-B1DD-497B-AF10-06EE760FF866}"/>
              </a:ext>
            </a:extLst>
          </p:cNvPr>
          <p:cNvSpPr/>
          <p:nvPr/>
        </p:nvSpPr>
        <p:spPr>
          <a:xfrm>
            <a:off x="500619" y="4267200"/>
            <a:ext cx="10853179" cy="876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降序排序</a:t>
            </a:r>
            <a:r>
              <a:rPr lang="en-US" altLang="zh-CN" dirty="0">
                <a:latin typeface="Times New Roman" pitchFamily="18" charset="0"/>
              </a:rPr>
              <a:t>: </a:t>
            </a:r>
            <a:r>
              <a:rPr lang="zh-CN" altLang="en-US" dirty="0">
                <a:latin typeface="Times New Roman" pitchFamily="18" charset="0"/>
              </a:rPr>
              <a:t>在sorted()函数的列表参数后面增加一个</a:t>
            </a: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reverse参数</a:t>
            </a:r>
            <a:r>
              <a:rPr lang="zh-CN" altLang="en-US" dirty="0">
                <a:latin typeface="Times New Roman" pitchFamily="18" charset="0"/>
              </a:rPr>
              <a:t>，其值等于True表示降序排序，等于Flase表示升序排序。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  <p:bldP spid="5" grpId="0" animBg="1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5"/>
          <p:cNvSpPr txBox="1">
            <a:spLocks noChangeArrowheads="1"/>
          </p:cNvSpPr>
          <p:nvPr/>
        </p:nvSpPr>
        <p:spPr bwMode="auto">
          <a:xfrm>
            <a:off x="889685" y="4419600"/>
            <a:ext cx="9016315" cy="24376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a_list=[80, 48, 35, 95, 98, 65, 99, 95, 18, 71]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a_list.sort(reverse=True)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a_list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[99, 98, 95, 95, 80, 71, 65, 48, 35, 18]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a_list.sort(reverse=False)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a_list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[18, 35, 48, 65, 71, 80, 95, 95, 98, 99]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5C97442E-19CB-481B-9AA5-CA7B64CD749D}"/>
              </a:ext>
            </a:extLst>
          </p:cNvPr>
          <p:cNvSpPr/>
          <p:nvPr/>
        </p:nvSpPr>
        <p:spPr>
          <a:xfrm>
            <a:off x="914400" y="858451"/>
            <a:ext cx="10363200" cy="1418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buFont typeface="Wingdings" pitchFamily="2" charset="2"/>
              <a:buChar char="n"/>
              <a:defRPr/>
            </a:pPr>
            <a:r>
              <a:rPr lang="zh-CN" altLang="en-US" sz="3200" dirty="0">
                <a:solidFill>
                  <a:srgbClr val="0000FF"/>
                </a:solidFill>
                <a:latin typeface="Times New Roman" pitchFamily="18" charset="0"/>
              </a:rPr>
              <a:t>sort()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格式：list.sort()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功能：对列表进行排序，排序后的新列表会</a:t>
            </a:r>
            <a:r>
              <a:rPr lang="zh-CN" altLang="en-US" dirty="0">
                <a:solidFill>
                  <a:srgbClr val="0000FF"/>
                </a:solidFill>
                <a:latin typeface="Times New Roman" pitchFamily="18" charset="0"/>
              </a:rPr>
              <a:t>覆盖原列表</a:t>
            </a:r>
            <a:r>
              <a:rPr lang="zh-CN" altLang="en-US" dirty="0">
                <a:latin typeface="Times New Roman" pitchFamily="18" charset="0"/>
              </a:rPr>
              <a:t>，默认为升序排序。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3B527DD5-89EA-4E52-B9D7-86C7118A57CB}"/>
              </a:ext>
            </a:extLst>
          </p:cNvPr>
          <p:cNvSpPr/>
          <p:nvPr/>
        </p:nvSpPr>
        <p:spPr>
          <a:xfrm>
            <a:off x="939114" y="2317657"/>
            <a:ext cx="8966886" cy="14219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a_list=[80, 48, 35, 95, 98, 65, 99, 95, 18, 71]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a_list.sort()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&gt;&gt;&gt; a_list </a:t>
            </a:r>
            <a:endParaRPr lang="en-US" altLang="zh-CN" sz="2000" dirty="0">
              <a:latin typeface="Times New Roman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latin typeface="Times New Roman" pitchFamily="18" charset="0"/>
              </a:rPr>
              <a:t>[18, 35, 48, 65, 71, 80, 95, 95, 98, 99]              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E655FE35-A352-4254-99CD-955A46FCA2F8}"/>
              </a:ext>
            </a:extLst>
          </p:cNvPr>
          <p:cNvSpPr/>
          <p:nvPr/>
        </p:nvSpPr>
        <p:spPr>
          <a:xfrm>
            <a:off x="889686" y="3810000"/>
            <a:ext cx="7335838" cy="470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降序排序</a:t>
            </a:r>
            <a:r>
              <a:rPr lang="en-US" altLang="zh-CN" dirty="0">
                <a:latin typeface="Times New Roman" pitchFamily="18" charset="0"/>
              </a:rPr>
              <a:t>: </a:t>
            </a: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在sort()方法中增加一个reverse参数</a:t>
            </a:r>
            <a:endParaRPr lang="en-US" altLang="zh-CN" dirty="0">
              <a:solidFill>
                <a:srgbClr val="FF0000"/>
              </a:solidFill>
              <a:latin typeface="Times New Roman" pitchFamily="18" charset="0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  <p:bldP spid="5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图片 43" descr="羽毛">
            <a:extLst>
              <a:ext uri="{FF2B5EF4-FFF2-40B4-BE49-F238E27FC236}">
                <a16:creationId xmlns:a16="http://schemas.microsoft.com/office/drawing/2014/main" xmlns="" id="{8F0A5F61-679A-4130-98D6-E611E13C0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xmlns="" id="{FEA87196-9B33-4634-955E-6154947447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9002785"/>
              </p:ext>
            </p:extLst>
          </p:nvPr>
        </p:nvGraphicFramePr>
        <p:xfrm>
          <a:off x="533400" y="457200"/>
          <a:ext cx="10896600" cy="5494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8" name="Google Shape;10943;p56">
            <a:extLst>
              <a:ext uri="{FF2B5EF4-FFF2-40B4-BE49-F238E27FC236}">
                <a16:creationId xmlns:a16="http://schemas.microsoft.com/office/drawing/2014/main" xmlns="" id="{1237A9CC-3243-4A69-8D7D-DA5EFB2DFFD5}"/>
              </a:ext>
            </a:extLst>
          </p:cNvPr>
          <p:cNvGrpSpPr/>
          <p:nvPr/>
        </p:nvGrpSpPr>
        <p:grpSpPr>
          <a:xfrm>
            <a:off x="3200400" y="4495800"/>
            <a:ext cx="762000" cy="685800"/>
            <a:chOff x="1297654" y="1504481"/>
            <a:chExt cx="349354" cy="362223"/>
          </a:xfrm>
          <a:solidFill>
            <a:srgbClr val="CC99FF"/>
          </a:solidFill>
        </p:grpSpPr>
        <p:sp>
          <p:nvSpPr>
            <p:cNvPr id="19" name="Google Shape;10944;p56">
              <a:extLst>
                <a:ext uri="{FF2B5EF4-FFF2-40B4-BE49-F238E27FC236}">
                  <a16:creationId xmlns:a16="http://schemas.microsoft.com/office/drawing/2014/main" xmlns="" id="{9364E777-895A-40DF-800B-BB0903AB974D}"/>
                </a:ext>
              </a:extLst>
            </p:cNvPr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0" name="Google Shape;10945;p56">
              <a:extLst>
                <a:ext uri="{FF2B5EF4-FFF2-40B4-BE49-F238E27FC236}">
                  <a16:creationId xmlns:a16="http://schemas.microsoft.com/office/drawing/2014/main" xmlns="" id="{BE0A0DDB-A8D3-46B6-BF59-77ECF1C18A5B}"/>
                </a:ext>
              </a:extLst>
            </p:cNvPr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1" name="Google Shape;10946;p56">
              <a:extLst>
                <a:ext uri="{FF2B5EF4-FFF2-40B4-BE49-F238E27FC236}">
                  <a16:creationId xmlns:a16="http://schemas.microsoft.com/office/drawing/2014/main" xmlns="" id="{1C12E7D8-2A65-4682-A565-7868592A71F2}"/>
                </a:ext>
              </a:extLst>
            </p:cNvPr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grpSp>
        <p:nvGrpSpPr>
          <p:cNvPr id="23" name="Google Shape;10826;p56">
            <a:extLst>
              <a:ext uri="{FF2B5EF4-FFF2-40B4-BE49-F238E27FC236}">
                <a16:creationId xmlns:a16="http://schemas.microsoft.com/office/drawing/2014/main" xmlns="" id="{08CD3A5F-01EE-417C-8446-F20D19F26545}"/>
              </a:ext>
            </a:extLst>
          </p:cNvPr>
          <p:cNvGrpSpPr/>
          <p:nvPr/>
        </p:nvGrpSpPr>
        <p:grpSpPr>
          <a:xfrm>
            <a:off x="3248400" y="1447800"/>
            <a:ext cx="666000" cy="666000"/>
            <a:chOff x="2567841" y="1994124"/>
            <a:chExt cx="399812" cy="306477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24" name="Google Shape;10827;p56">
              <a:extLst>
                <a:ext uri="{FF2B5EF4-FFF2-40B4-BE49-F238E27FC236}">
                  <a16:creationId xmlns:a16="http://schemas.microsoft.com/office/drawing/2014/main" xmlns="" id="{2090E210-C214-422E-82D9-988CA3F836BA}"/>
                </a:ext>
              </a:extLst>
            </p:cNvPr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5" name="Google Shape;10828;p56">
              <a:extLst>
                <a:ext uri="{FF2B5EF4-FFF2-40B4-BE49-F238E27FC236}">
                  <a16:creationId xmlns:a16="http://schemas.microsoft.com/office/drawing/2014/main" xmlns="" id="{D215102E-741F-4BA3-88FB-A45AA789277B}"/>
                </a:ext>
              </a:extLst>
            </p:cNvPr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6" name="Google Shape;10829;p56">
              <a:extLst>
                <a:ext uri="{FF2B5EF4-FFF2-40B4-BE49-F238E27FC236}">
                  <a16:creationId xmlns:a16="http://schemas.microsoft.com/office/drawing/2014/main" xmlns="" id="{A2350305-B615-4627-A93C-EA26FD47B9DB}"/>
                </a:ext>
              </a:extLst>
            </p:cNvPr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grpSp>
        <p:nvGrpSpPr>
          <p:cNvPr id="27" name="Google Shape;10923;p56">
            <a:extLst>
              <a:ext uri="{FF2B5EF4-FFF2-40B4-BE49-F238E27FC236}">
                <a16:creationId xmlns:a16="http://schemas.microsoft.com/office/drawing/2014/main" xmlns="" id="{E9C1F1E2-DC22-4D0D-8B61-20E9F7CE24EF}"/>
              </a:ext>
            </a:extLst>
          </p:cNvPr>
          <p:cNvGrpSpPr/>
          <p:nvPr/>
        </p:nvGrpSpPr>
        <p:grpSpPr>
          <a:xfrm>
            <a:off x="3248400" y="2077200"/>
            <a:ext cx="666000" cy="666000"/>
            <a:chOff x="3086313" y="2877049"/>
            <a:chExt cx="320143" cy="39258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8" name="Google Shape;10924;p56">
              <a:extLst>
                <a:ext uri="{FF2B5EF4-FFF2-40B4-BE49-F238E27FC236}">
                  <a16:creationId xmlns:a16="http://schemas.microsoft.com/office/drawing/2014/main" xmlns="" id="{035942F0-268E-40EA-B52C-07CD6086B0E7}"/>
                </a:ext>
              </a:extLst>
            </p:cNvPr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9" name="Google Shape;10925;p56">
              <a:extLst>
                <a:ext uri="{FF2B5EF4-FFF2-40B4-BE49-F238E27FC236}">
                  <a16:creationId xmlns:a16="http://schemas.microsoft.com/office/drawing/2014/main" xmlns="" id="{F3F700EC-F7B7-432B-BDB5-19ACC3E318B3}"/>
                </a:ext>
              </a:extLst>
            </p:cNvPr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0" name="Google Shape;10926;p56">
              <a:extLst>
                <a:ext uri="{FF2B5EF4-FFF2-40B4-BE49-F238E27FC236}">
                  <a16:creationId xmlns:a16="http://schemas.microsoft.com/office/drawing/2014/main" xmlns="" id="{AD705319-E1CE-4912-99B8-774D6140F7FC}"/>
                </a:ext>
              </a:extLst>
            </p:cNvPr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1" name="Google Shape;10927;p56">
              <a:extLst>
                <a:ext uri="{FF2B5EF4-FFF2-40B4-BE49-F238E27FC236}">
                  <a16:creationId xmlns:a16="http://schemas.microsoft.com/office/drawing/2014/main" xmlns="" id="{E1A1A0A2-6FF6-4CFA-A5EF-0A1E11A26079}"/>
                </a:ext>
              </a:extLst>
            </p:cNvPr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2" name="Google Shape;10928;p56">
              <a:extLst>
                <a:ext uri="{FF2B5EF4-FFF2-40B4-BE49-F238E27FC236}">
                  <a16:creationId xmlns:a16="http://schemas.microsoft.com/office/drawing/2014/main" xmlns="" id="{8B4E3D30-19A4-4F3E-9F86-A39AF51F8AC5}"/>
                </a:ext>
              </a:extLst>
            </p:cNvPr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3" name="Google Shape;10929;p56">
              <a:extLst>
                <a:ext uri="{FF2B5EF4-FFF2-40B4-BE49-F238E27FC236}">
                  <a16:creationId xmlns:a16="http://schemas.microsoft.com/office/drawing/2014/main" xmlns="" id="{52B15C88-A55E-42F8-8BDE-86B42EAD2BDD}"/>
                </a:ext>
              </a:extLst>
            </p:cNvPr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4" name="Google Shape;10930;p56">
              <a:extLst>
                <a:ext uri="{FF2B5EF4-FFF2-40B4-BE49-F238E27FC236}">
                  <a16:creationId xmlns:a16="http://schemas.microsoft.com/office/drawing/2014/main" xmlns="" id="{0FCBAE45-3FAF-42FD-AA53-46844FDA558C}"/>
                </a:ext>
              </a:extLst>
            </p:cNvPr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5" name="Google Shape;10931;p56">
              <a:extLst>
                <a:ext uri="{FF2B5EF4-FFF2-40B4-BE49-F238E27FC236}">
                  <a16:creationId xmlns:a16="http://schemas.microsoft.com/office/drawing/2014/main" xmlns="" id="{075861CC-E385-4403-8DA6-0BB9111F7605}"/>
                </a:ext>
              </a:extLst>
            </p:cNvPr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6" name="Google Shape;10932;p56">
              <a:extLst>
                <a:ext uri="{FF2B5EF4-FFF2-40B4-BE49-F238E27FC236}">
                  <a16:creationId xmlns:a16="http://schemas.microsoft.com/office/drawing/2014/main" xmlns="" id="{0EF4F5E1-97C0-490A-96AF-64F98F9080BC}"/>
                </a:ext>
              </a:extLst>
            </p:cNvPr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7" name="Google Shape;10933;p56">
              <a:extLst>
                <a:ext uri="{FF2B5EF4-FFF2-40B4-BE49-F238E27FC236}">
                  <a16:creationId xmlns:a16="http://schemas.microsoft.com/office/drawing/2014/main" xmlns="" id="{81AA4E5D-D884-4FCD-ABCC-D9D8FFFE8B93}"/>
                </a:ext>
              </a:extLst>
            </p:cNvPr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8" name="Google Shape;10934;p56">
              <a:extLst>
                <a:ext uri="{FF2B5EF4-FFF2-40B4-BE49-F238E27FC236}">
                  <a16:creationId xmlns:a16="http://schemas.microsoft.com/office/drawing/2014/main" xmlns="" id="{FFDCE734-56DC-4630-8917-F0792D181403}"/>
                </a:ext>
              </a:extLst>
            </p:cNvPr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9" name="Google Shape;10935;p56">
              <a:extLst>
                <a:ext uri="{FF2B5EF4-FFF2-40B4-BE49-F238E27FC236}">
                  <a16:creationId xmlns:a16="http://schemas.microsoft.com/office/drawing/2014/main" xmlns="" id="{0695E681-6C10-4D9F-85F9-7098EB10D27A}"/>
                </a:ext>
              </a:extLst>
            </p:cNvPr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sp>
        <p:nvSpPr>
          <p:cNvPr id="40" name="Google Shape;10837;p56">
            <a:extLst>
              <a:ext uri="{FF2B5EF4-FFF2-40B4-BE49-F238E27FC236}">
                <a16:creationId xmlns:a16="http://schemas.microsoft.com/office/drawing/2014/main" xmlns="" id="{5D38F366-0D9F-4D7E-AD78-A7D6DBDC7903}"/>
              </a:ext>
            </a:extLst>
          </p:cNvPr>
          <p:cNvSpPr/>
          <p:nvPr/>
        </p:nvSpPr>
        <p:spPr>
          <a:xfrm>
            <a:off x="3248025" y="2895600"/>
            <a:ext cx="666750" cy="666750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lIns="91425" tIns="91425" rIns="91425" bIns="91425" anchor="ctr"/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grpSp>
        <p:nvGrpSpPr>
          <p:cNvPr id="41" name="Google Shape;10815;p56">
            <a:extLst>
              <a:ext uri="{FF2B5EF4-FFF2-40B4-BE49-F238E27FC236}">
                <a16:creationId xmlns:a16="http://schemas.microsoft.com/office/drawing/2014/main" xmlns="" id="{64E11F78-E631-4997-97E2-97EA096CD936}"/>
              </a:ext>
            </a:extLst>
          </p:cNvPr>
          <p:cNvGrpSpPr/>
          <p:nvPr/>
        </p:nvGrpSpPr>
        <p:grpSpPr>
          <a:xfrm>
            <a:off x="3248400" y="3677400"/>
            <a:ext cx="666000" cy="666000"/>
            <a:chOff x="1284212" y="1963766"/>
            <a:chExt cx="379489" cy="366046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42" name="Google Shape;10816;p56">
              <a:extLst>
                <a:ext uri="{FF2B5EF4-FFF2-40B4-BE49-F238E27FC236}">
                  <a16:creationId xmlns:a16="http://schemas.microsoft.com/office/drawing/2014/main" xmlns="" id="{7833BF8F-3A82-4A96-BC62-0EE5F7DC1E5A}"/>
                </a:ext>
              </a:extLst>
            </p:cNvPr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43" name="Google Shape;10817;p56">
              <a:extLst>
                <a:ext uri="{FF2B5EF4-FFF2-40B4-BE49-F238E27FC236}">
                  <a16:creationId xmlns:a16="http://schemas.microsoft.com/office/drawing/2014/main" xmlns="" id="{047E838C-76F6-4693-AB12-C05FA1BDDA5F}"/>
                </a:ext>
              </a:extLst>
            </p:cNvPr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grpSp>
        <p:nvGrpSpPr>
          <p:cNvPr id="46" name="Google Shape;14019;p61">
            <a:extLst>
              <a:ext uri="{FF2B5EF4-FFF2-40B4-BE49-F238E27FC236}">
                <a16:creationId xmlns:a16="http://schemas.microsoft.com/office/drawing/2014/main" xmlns="" id="{389E7BA6-CEEF-4CA9-BE98-78F00F148B16}"/>
              </a:ext>
            </a:extLst>
          </p:cNvPr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47" name="Google Shape;14020;p61">
              <a:extLst>
                <a:ext uri="{FF2B5EF4-FFF2-40B4-BE49-F238E27FC236}">
                  <a16:creationId xmlns:a16="http://schemas.microsoft.com/office/drawing/2014/main" xmlns="" id="{6DA74EBB-2471-4CA0-9F3F-A955961D022B}"/>
                </a:ext>
              </a:extLst>
            </p:cNvPr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21;p61">
              <a:extLst>
                <a:ext uri="{FF2B5EF4-FFF2-40B4-BE49-F238E27FC236}">
                  <a16:creationId xmlns:a16="http://schemas.microsoft.com/office/drawing/2014/main" xmlns="" id="{98FF35B2-1923-4FDD-AC8F-8F976051E065}"/>
                </a:ext>
              </a:extLst>
            </p:cNvPr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022;p61">
              <a:extLst>
                <a:ext uri="{FF2B5EF4-FFF2-40B4-BE49-F238E27FC236}">
                  <a16:creationId xmlns:a16="http://schemas.microsoft.com/office/drawing/2014/main" xmlns="" id="{D7783C37-A85A-40CF-87A3-070C7E5C19DD}"/>
                </a:ext>
              </a:extLst>
            </p:cNvPr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023;p61">
              <a:extLst>
                <a:ext uri="{FF2B5EF4-FFF2-40B4-BE49-F238E27FC236}">
                  <a16:creationId xmlns:a16="http://schemas.microsoft.com/office/drawing/2014/main" xmlns="" id="{8336B0D8-B8FC-469F-B533-64D05F87C718}"/>
                </a:ext>
              </a:extLst>
            </p:cNvPr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024;p61">
              <a:extLst>
                <a:ext uri="{FF2B5EF4-FFF2-40B4-BE49-F238E27FC236}">
                  <a16:creationId xmlns:a16="http://schemas.microsoft.com/office/drawing/2014/main" xmlns="" id="{88CCDBD4-CBAA-431A-92AA-FA4AD94EC369}"/>
                </a:ext>
              </a:extLst>
            </p:cNvPr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025;p61">
              <a:extLst>
                <a:ext uri="{FF2B5EF4-FFF2-40B4-BE49-F238E27FC236}">
                  <a16:creationId xmlns:a16="http://schemas.microsoft.com/office/drawing/2014/main" xmlns="" id="{81CE0FA9-B94D-42DD-B418-A9EE820F5FDD}"/>
                </a:ext>
              </a:extLst>
            </p:cNvPr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026;p61">
              <a:extLst>
                <a:ext uri="{FF2B5EF4-FFF2-40B4-BE49-F238E27FC236}">
                  <a16:creationId xmlns:a16="http://schemas.microsoft.com/office/drawing/2014/main" xmlns="" id="{A188DE4E-4607-4C87-B217-A68A9052E8DF}"/>
                </a:ext>
              </a:extLst>
            </p:cNvPr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027;p61">
              <a:extLst>
                <a:ext uri="{FF2B5EF4-FFF2-40B4-BE49-F238E27FC236}">
                  <a16:creationId xmlns:a16="http://schemas.microsoft.com/office/drawing/2014/main" xmlns="" id="{D007F743-8397-4DF9-B6FE-B2B6AEAEA832}"/>
                </a:ext>
              </a:extLst>
            </p:cNvPr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028;p61">
              <a:extLst>
                <a:ext uri="{FF2B5EF4-FFF2-40B4-BE49-F238E27FC236}">
                  <a16:creationId xmlns:a16="http://schemas.microsoft.com/office/drawing/2014/main" xmlns="" id="{BA117159-AB13-48DD-AD27-5CF73167F263}"/>
                </a:ext>
              </a:extLst>
            </p:cNvPr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13905;p61">
            <a:extLst>
              <a:ext uri="{FF2B5EF4-FFF2-40B4-BE49-F238E27FC236}">
                <a16:creationId xmlns:a16="http://schemas.microsoft.com/office/drawing/2014/main" xmlns="" id="{BF5626E8-E9BE-43C9-8AC9-B1DDB79D250C}"/>
              </a:ext>
            </a:extLst>
          </p:cNvPr>
          <p:cNvGrpSpPr/>
          <p:nvPr/>
        </p:nvGrpSpPr>
        <p:grpSpPr>
          <a:xfrm>
            <a:off x="3276600" y="5334000"/>
            <a:ext cx="540000" cy="540000"/>
            <a:chOff x="7528096" y="2450059"/>
            <a:chExt cx="327976" cy="324316"/>
          </a:xfrm>
          <a:solidFill>
            <a:schemeClr val="bg1"/>
          </a:solidFill>
        </p:grpSpPr>
        <p:sp>
          <p:nvSpPr>
            <p:cNvPr id="62" name="Google Shape;13906;p61">
              <a:extLst>
                <a:ext uri="{FF2B5EF4-FFF2-40B4-BE49-F238E27FC236}">
                  <a16:creationId xmlns:a16="http://schemas.microsoft.com/office/drawing/2014/main" xmlns="" id="{125796A2-9E6E-4400-A380-EB7BD4F47C66}"/>
                </a:ext>
              </a:extLst>
            </p:cNvPr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907;p61">
              <a:extLst>
                <a:ext uri="{FF2B5EF4-FFF2-40B4-BE49-F238E27FC236}">
                  <a16:creationId xmlns:a16="http://schemas.microsoft.com/office/drawing/2014/main" xmlns="" id="{59396F54-06E7-4BF6-A6B1-900A247B7573}"/>
                </a:ext>
              </a:extLst>
            </p:cNvPr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908;p61">
              <a:extLst>
                <a:ext uri="{FF2B5EF4-FFF2-40B4-BE49-F238E27FC236}">
                  <a16:creationId xmlns:a16="http://schemas.microsoft.com/office/drawing/2014/main" xmlns="" id="{5B018C86-5CED-43D3-AE33-5046FB8F488B}"/>
                </a:ext>
              </a:extLst>
            </p:cNvPr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909;p61">
              <a:extLst>
                <a:ext uri="{FF2B5EF4-FFF2-40B4-BE49-F238E27FC236}">
                  <a16:creationId xmlns:a16="http://schemas.microsoft.com/office/drawing/2014/main" xmlns="" id="{B80350DC-2762-40F1-A8E1-BE54FA528A37}"/>
                </a:ext>
              </a:extLst>
            </p:cNvPr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3910;p61">
              <a:extLst>
                <a:ext uri="{FF2B5EF4-FFF2-40B4-BE49-F238E27FC236}">
                  <a16:creationId xmlns:a16="http://schemas.microsoft.com/office/drawing/2014/main" xmlns="" id="{C4C8937C-F81D-4974-A1D2-042112EF119C}"/>
                </a:ext>
              </a:extLst>
            </p:cNvPr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文本框 99"/>
          <p:cNvSpPr txBox="1">
            <a:spLocks noChangeArrowheads="1"/>
          </p:cNvSpPr>
          <p:nvPr/>
        </p:nvSpPr>
        <p:spPr bwMode="auto">
          <a:xfrm>
            <a:off x="558800" y="2438400"/>
            <a:ext cx="9262533" cy="18355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r>
              <a:rPr lang="en-US" altLang="zh-CN" sz="2400" dirty="0">
                <a:latin typeface="Calibri" pitchFamily="34" charset="0"/>
              </a:rPr>
              <a:t>=[80, 48, 35, 95, 98, 65, 99, 95, 18, 71]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a_list.reverse</a:t>
            </a:r>
            <a:r>
              <a:rPr lang="en-US" altLang="zh-CN" sz="2400" dirty="0">
                <a:latin typeface="Calibri" pitchFamily="34" charset="0"/>
              </a:rPr>
              <a:t>()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                 </a:t>
            </a:r>
            <a:endParaRPr lang="en-US" altLang="zh-CN" sz="2400" dirty="0">
              <a:latin typeface="Calibri" pitchFamily="34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[71, 18, 95, 99, 65, 98, 95, 35, 48, 80]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EDEA40C7-1D64-4909-A132-21DB8AB18173}"/>
              </a:ext>
            </a:extLst>
          </p:cNvPr>
          <p:cNvSpPr/>
          <p:nvPr/>
        </p:nvSpPr>
        <p:spPr>
          <a:xfrm>
            <a:off x="558800" y="833741"/>
            <a:ext cx="9804400" cy="1460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n"/>
              <a:defRPr/>
            </a:pPr>
            <a:r>
              <a:rPr lang="en-US" altLang="zh-CN" sz="2800" dirty="0">
                <a:solidFill>
                  <a:srgbClr val="0000FF"/>
                </a:solidFill>
                <a:latin typeface="Times New Roman" pitchFamily="18" charset="0"/>
              </a:rPr>
              <a:t>reverse()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格式：</a:t>
            </a:r>
            <a:r>
              <a:rPr lang="en-US" altLang="zh-CN" dirty="0" err="1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list.reverse</a:t>
            </a:r>
            <a:r>
              <a:rPr lang="en-US" altLang="zh-CN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()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latin typeface="宋体" pitchFamily="2" charset="-122"/>
                <a:ea typeface="宋体" pitchFamily="2" charset="-122"/>
              </a:rPr>
              <a:t>功能：对</a:t>
            </a:r>
            <a:r>
              <a:rPr lang="en-US" altLang="zh-CN" dirty="0">
                <a:latin typeface="宋体" pitchFamily="2" charset="-122"/>
                <a:ea typeface="宋体" pitchFamily="2" charset="-122"/>
              </a:rPr>
              <a:t>list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列表中的元素进行翻转存放，不会对原列表进行排序。</a:t>
            </a:r>
            <a:endParaRPr lang="zh-CN" altLang="en-US" dirty="0">
              <a:latin typeface="Calibri" pitchFamily="34" charset="0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5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/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6417854"/>
              </p:ext>
            </p:extLst>
          </p:nvPr>
        </p:nvGraphicFramePr>
        <p:xfrm>
          <a:off x="647701" y="960375"/>
          <a:ext cx="11010899" cy="5897625"/>
        </p:xfrm>
        <a:graphic>
          <a:graphicData uri="http://schemas.openxmlformats.org/drawingml/2006/table">
            <a:tbl>
              <a:tblPr/>
              <a:tblGrid>
                <a:gridCol w="305299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95790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方法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功能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list.append(obj)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在列表末尾添加新的对象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list.extend(seq)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在列表末尾一次性追加另一个序列中的多个值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646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list.insert(index, obj)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将对象插入列表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list.index(obj)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从列表中找出某个值第一个匹配项的索引位置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list.count(obj)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统计某个元素在列表中出现的次数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list.remove</a:t>
                      </a:r>
                      <a:r>
                        <a:rPr kumimoji="0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(</a:t>
                      </a:r>
                      <a:r>
                        <a:rPr kumimoji="0" lang="en-US" altLang="zh-CN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obj</a:t>
                      </a:r>
                      <a:r>
                        <a:rPr kumimoji="0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)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移除列表中某个值的第一个匹配项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1063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list.pop(obj=list[-1])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移除列表中的一个元素，并返回该元素的值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sort()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对原列表进行排序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reverse()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反向存放列表元素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cmp(list1, list2)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比较两个列表的元素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len(list)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求列表元素个数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max(list)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返回列表元素的最大值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min(list)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返回列表元素的最小值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list(seq)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楷体_GB2312" pitchFamily="49" charset="-122"/>
                          <a:cs typeface="Calibri" pitchFamily="34" charset="0"/>
                        </a:rPr>
                        <a:t>将元组转换为列表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6574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sum(list)</a:t>
                      </a:r>
                    </a:p>
                  </a:txBody>
                  <a:tcPr marL="60961" marR="60961"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defRPr sz="28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9933"/>
                        </a:buClr>
                        <a:buFont typeface="Wingdings" pitchFamily="2" charset="2"/>
                        <a:defRPr sz="24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FFCC00"/>
                        </a:buClr>
                        <a:buFont typeface="Wingdings" pitchFamily="2" charset="2"/>
                        <a:defRPr sz="2000"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FF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Arial" pitchFamily="34" charset="0"/>
                          <a:ea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对数值型列表元素求和</a:t>
                      </a:r>
                    </a:p>
                  </a:txBody>
                  <a:tcPr marL="60961" marR="60961" marT="45716" marB="45716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</a:tbl>
          </a:graphicData>
        </a:graphic>
      </p:graphicFrame>
      <p:sp>
        <p:nvSpPr>
          <p:cNvPr id="22583" name="文本框 2"/>
          <p:cNvSpPr txBox="1">
            <a:spLocks noChangeArrowheads="1"/>
          </p:cNvSpPr>
          <p:nvPr/>
        </p:nvSpPr>
        <p:spPr bwMode="auto">
          <a:xfrm>
            <a:off x="787400" y="304801"/>
            <a:ext cx="10456333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266700" algn="ctr"/>
            <a:r>
              <a:rPr lang="zh-CN" altLang="en-US" sz="2400" b="1">
                <a:latin typeface="宋体" pitchFamily="2" charset="-122"/>
              </a:rPr>
              <a:t>列表基本操作及常用函数</a:t>
            </a:r>
            <a:endParaRPr lang="zh-CN" altLang="en-US" sz="2400" b="1"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228600"/>
            <a:ext cx="25146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5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文本框 99"/>
          <p:cNvSpPr txBox="1">
            <a:spLocks noChangeArrowheads="1"/>
          </p:cNvSpPr>
          <p:nvPr/>
        </p:nvSpPr>
        <p:spPr bwMode="auto">
          <a:xfrm>
            <a:off x="381000" y="838200"/>
            <a:ext cx="297180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en-US" altLang="zh-CN" sz="28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.</a:t>
            </a:r>
            <a:r>
              <a:rPr lang="zh-CN" altLang="en-US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列表应用举例</a:t>
            </a:r>
          </a:p>
        </p:txBody>
      </p:sp>
      <p:sp>
        <p:nvSpPr>
          <p:cNvPr id="24580" name="文本框 2"/>
          <p:cNvSpPr txBox="1">
            <a:spLocks noChangeArrowheads="1"/>
          </p:cNvSpPr>
          <p:nvPr/>
        </p:nvSpPr>
        <p:spPr bwMode="auto">
          <a:xfrm>
            <a:off x="0" y="1600200"/>
            <a:ext cx="11811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indent="266700"/>
            <a:r>
              <a:rPr lang="zh-CN" altLang="en-US" sz="2000" dirty="0">
                <a:latin typeface="宋体" pitchFamily="2" charset="-122"/>
              </a:rPr>
              <a:t>【例</a:t>
            </a:r>
            <a:r>
              <a:rPr lang="en-US" altLang="zh-CN" sz="2000" dirty="0">
                <a:latin typeface="宋体" pitchFamily="2" charset="-122"/>
              </a:rPr>
              <a:t>6.1</a:t>
            </a:r>
            <a:r>
              <a:rPr lang="zh-CN" altLang="en-US" sz="2000" dirty="0">
                <a:latin typeface="宋体" pitchFamily="2" charset="-122"/>
              </a:rPr>
              <a:t>】从键盘上输入一批数据，对这些数据进行逆置，最后按照逆置后的结果输出。</a:t>
            </a:r>
          </a:p>
          <a:p>
            <a:pPr indent="266700"/>
            <a:r>
              <a:rPr lang="zh-CN" altLang="en-US" sz="2000" dirty="0">
                <a:latin typeface="宋体" pitchFamily="2" charset="-122"/>
              </a:rPr>
              <a:t>分析：将输入的数据存放在列表中，将列表的所有元素镜像对调，即第一个与最后一个对调， 第二个与倒数第二个对调，</a:t>
            </a:r>
            <a:r>
              <a:rPr lang="en-US" altLang="zh-CN" sz="2000" dirty="0">
                <a:latin typeface="Times New Roman" pitchFamily="18" charset="0"/>
              </a:rPr>
              <a:t>……</a:t>
            </a:r>
            <a:r>
              <a:rPr lang="zh-CN" altLang="en-US" sz="2000" dirty="0">
                <a:latin typeface="宋体" pitchFamily="2" charset="-122"/>
              </a:rPr>
              <a:t>。</a:t>
            </a:r>
            <a:endParaRPr lang="zh-CN" altLang="en-US" sz="2000" dirty="0"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" name="文本框 3"/>
          <p:cNvSpPr txBox="1">
            <a:spLocks noChangeArrowheads="1"/>
          </p:cNvSpPr>
          <p:nvPr/>
        </p:nvSpPr>
        <p:spPr bwMode="auto">
          <a:xfrm>
            <a:off x="764117" y="2804583"/>
            <a:ext cx="11021483" cy="405341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b_list=input("请输入数据:")</a:t>
            </a: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a_list=[]</a:t>
            </a: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for i in b_list.split(','):</a:t>
            </a: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               a_list.append(i)</a:t>
            </a: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print("逆置前数据为:",a_list)</a:t>
            </a: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n=len(a_list)</a:t>
            </a: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for i in range(n//2):</a:t>
            </a: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     a_list[i],a_list[n-i-1]=a_list[n-i-1],a_list[i]</a:t>
            </a: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Times New Roman" pitchFamily="18" charset="0"/>
                <a:ea typeface="楷体_GB2312" pitchFamily="49" charset="-122"/>
              </a:rPr>
              <a:t>print("逆置后数据为:",a_list)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228600"/>
            <a:ext cx="25146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3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4" grpId="0"/>
      <p:bldP spid="24580" grpId="0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文本框 99"/>
          <p:cNvSpPr txBox="1">
            <a:spLocks noChangeArrowheads="1"/>
          </p:cNvSpPr>
          <p:nvPr/>
        </p:nvSpPr>
        <p:spPr bwMode="auto">
          <a:xfrm>
            <a:off x="-152400" y="928744"/>
            <a:ext cx="10998200" cy="978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indent="266700">
              <a:lnSpc>
                <a:spcPct val="120000"/>
              </a:lnSpc>
            </a:pPr>
            <a:r>
              <a:rPr lang="zh-CN" altLang="en-US" sz="2400" b="1" dirty="0">
                <a:latin typeface="宋体" pitchFamily="2" charset="-122"/>
              </a:rPr>
              <a:t>【例</a:t>
            </a:r>
            <a:r>
              <a:rPr lang="en-US" altLang="zh-CN" sz="2400" b="1" dirty="0">
                <a:latin typeface="宋体" pitchFamily="2" charset="-122"/>
              </a:rPr>
              <a:t>6.2</a:t>
            </a:r>
            <a:r>
              <a:rPr lang="zh-CN" altLang="en-US" sz="2400" b="1" dirty="0">
                <a:latin typeface="宋体" pitchFamily="2" charset="-122"/>
              </a:rPr>
              <a:t>】编写程序，求出</a:t>
            </a:r>
            <a:r>
              <a:rPr lang="en-US" altLang="zh-CN" sz="2400" b="1" dirty="0">
                <a:latin typeface="Calibri" pitchFamily="34" charset="0"/>
                <a:ea typeface="楷体_GB2312" pitchFamily="49" charset="-122"/>
              </a:rPr>
              <a:t>1000</a:t>
            </a:r>
            <a:r>
              <a:rPr lang="zh-CN" altLang="en-US" sz="2400" b="1" dirty="0">
                <a:latin typeface="宋体" pitchFamily="2" charset="-122"/>
              </a:rPr>
              <a:t>以内的所有完数，并按下面的格式输出其因子： </a:t>
            </a:r>
          </a:p>
          <a:p>
            <a:pPr indent="266700">
              <a:lnSpc>
                <a:spcPct val="120000"/>
              </a:lnSpc>
            </a:pPr>
            <a:r>
              <a:rPr lang="en-US" altLang="zh-CN" sz="2400" b="1" dirty="0">
                <a:latin typeface="宋体" pitchFamily="2" charset="-122"/>
              </a:rPr>
              <a:t>6 its factors are 1</a:t>
            </a:r>
            <a:r>
              <a:rPr lang="zh-CN" altLang="en-US" sz="2400" b="1" dirty="0">
                <a:latin typeface="宋体" pitchFamily="2" charset="-122"/>
              </a:rPr>
              <a:t>，</a:t>
            </a:r>
            <a:r>
              <a:rPr lang="en-US" altLang="zh-CN" sz="2400" b="1" dirty="0">
                <a:latin typeface="Calibri" pitchFamily="34" charset="0"/>
                <a:ea typeface="楷体_GB2312" pitchFamily="49" charset="-122"/>
              </a:rPr>
              <a:t>2</a:t>
            </a:r>
            <a:r>
              <a:rPr lang="zh-CN" altLang="en-US" sz="2400" b="1" dirty="0">
                <a:latin typeface="宋体" pitchFamily="2" charset="-122"/>
              </a:rPr>
              <a:t>，</a:t>
            </a:r>
            <a:r>
              <a:rPr lang="en-US" altLang="zh-CN" sz="2400" b="1" dirty="0">
                <a:latin typeface="Calibri" pitchFamily="34" charset="0"/>
                <a:ea typeface="楷体_GB2312" pitchFamily="49" charset="-122"/>
              </a:rPr>
              <a:t>3</a:t>
            </a:r>
            <a:r>
              <a:rPr lang="zh-CN" altLang="en-US" sz="2400" b="1" dirty="0">
                <a:latin typeface="宋体" pitchFamily="2" charset="-122"/>
              </a:rPr>
              <a:t>。</a:t>
            </a:r>
          </a:p>
        </p:txBody>
      </p:sp>
      <p:sp>
        <p:nvSpPr>
          <p:cNvPr id="6" name="文本框 99"/>
          <p:cNvSpPr txBox="1">
            <a:spLocks noChangeArrowheads="1"/>
          </p:cNvSpPr>
          <p:nvPr/>
        </p:nvSpPr>
        <p:spPr bwMode="auto">
          <a:xfrm>
            <a:off x="152400" y="1994398"/>
            <a:ext cx="3810000" cy="2272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indent="266700">
              <a:lnSpc>
                <a:spcPct val="120000"/>
              </a:lnSpc>
            </a:pPr>
            <a:r>
              <a:rPr lang="zh-CN" altLang="en-US" sz="2400" b="1" dirty="0">
                <a:latin typeface="宋体" pitchFamily="2" charset="-122"/>
              </a:rPr>
              <a:t>分析：一个数如果恰好等于它的因子之和，这个数就称为“完数”。例如</a:t>
            </a:r>
            <a:r>
              <a:rPr lang="en-US" altLang="zh-CN" sz="2400" b="1" dirty="0">
                <a:latin typeface="Calibri" pitchFamily="34" charset="0"/>
                <a:ea typeface="楷体_GB2312" pitchFamily="49" charset="-122"/>
              </a:rPr>
              <a:t>6</a:t>
            </a:r>
            <a:r>
              <a:rPr lang="zh-CN" altLang="en-US" sz="2400" b="1" dirty="0">
                <a:latin typeface="宋体" pitchFamily="2" charset="-122"/>
              </a:rPr>
              <a:t>就是一个完数，因为</a:t>
            </a:r>
            <a:r>
              <a:rPr lang="en-US" altLang="zh-CN" sz="2400" b="1" dirty="0">
                <a:latin typeface="Calibri" pitchFamily="34" charset="0"/>
                <a:ea typeface="楷体_GB2312" pitchFamily="49" charset="-122"/>
              </a:rPr>
              <a:t>6</a:t>
            </a:r>
            <a:r>
              <a:rPr lang="zh-CN" altLang="en-US" sz="2400" b="1" dirty="0">
                <a:latin typeface="宋体" pitchFamily="2" charset="-122"/>
              </a:rPr>
              <a:t>的因子有</a:t>
            </a:r>
            <a:r>
              <a:rPr lang="en-US" altLang="zh-CN" sz="2400" b="1" dirty="0">
                <a:latin typeface="Calibri" pitchFamily="34" charset="0"/>
                <a:ea typeface="楷体_GB2312" pitchFamily="49" charset="-122"/>
              </a:rPr>
              <a:t>1</a:t>
            </a:r>
            <a:r>
              <a:rPr lang="zh-CN" altLang="en-US" sz="2400" b="1" dirty="0">
                <a:latin typeface="宋体" pitchFamily="2" charset="-122"/>
              </a:rPr>
              <a:t>、</a:t>
            </a:r>
            <a:r>
              <a:rPr lang="en-US" altLang="zh-CN" sz="2400" b="1" dirty="0">
                <a:latin typeface="Calibri" pitchFamily="34" charset="0"/>
                <a:ea typeface="楷体_GB2312" pitchFamily="49" charset="-122"/>
              </a:rPr>
              <a:t>2</a:t>
            </a:r>
            <a:r>
              <a:rPr lang="zh-CN" altLang="en-US" sz="2400" b="1" dirty="0">
                <a:latin typeface="宋体" pitchFamily="2" charset="-122"/>
              </a:rPr>
              <a:t>、</a:t>
            </a:r>
            <a:r>
              <a:rPr lang="en-US" altLang="zh-CN" sz="2400" b="1" dirty="0">
                <a:latin typeface="Calibri" pitchFamily="34" charset="0"/>
                <a:ea typeface="楷体_GB2312" pitchFamily="49" charset="-122"/>
              </a:rPr>
              <a:t>3</a:t>
            </a:r>
            <a:r>
              <a:rPr lang="zh-CN" altLang="en-US" sz="2400" b="1" dirty="0">
                <a:latin typeface="宋体" pitchFamily="2" charset="-122"/>
              </a:rPr>
              <a:t>，且</a:t>
            </a:r>
            <a:r>
              <a:rPr lang="en-US" altLang="zh-CN" sz="2400" b="1" dirty="0">
                <a:latin typeface="Calibri" pitchFamily="34" charset="0"/>
                <a:ea typeface="楷体_GB2312" pitchFamily="49" charset="-122"/>
              </a:rPr>
              <a:t>6=1+2+3</a:t>
            </a:r>
            <a:r>
              <a:rPr lang="zh-CN" altLang="en-US" sz="2400" b="1" dirty="0">
                <a:latin typeface="宋体" pitchFamily="2" charset="-122"/>
              </a:rPr>
              <a:t>。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228600"/>
            <a:ext cx="25146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xmlns="" id="{1ACA18D8-2A89-406F-8EEF-226BCB95B0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8253660"/>
              </p:ext>
            </p:extLst>
          </p:nvPr>
        </p:nvGraphicFramePr>
        <p:xfrm>
          <a:off x="4343400" y="1676400"/>
          <a:ext cx="7772400" cy="5123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72400">
                  <a:extLst>
                    <a:ext uri="{9D8B030D-6E8A-4147-A177-3AD203B41FA5}">
                      <a16:colId xmlns:a16="http://schemas.microsoft.com/office/drawing/2014/main" xmlns="" val="1753676354"/>
                    </a:ext>
                  </a:extLst>
                </a:gridCol>
              </a:tblGrid>
              <a:tr h="460375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6029816"/>
                  </a:ext>
                </a:extLst>
              </a:tr>
              <a:tr h="1554728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m=1000 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a in range(2,m+1):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s=0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L1=[]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for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range(1,a):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if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a%i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==0: 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s+=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L1.append(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if s==a: 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 print("%d  its factors are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"%a,L1) </a:t>
                      </a:r>
                      <a:endParaRPr lang="zh-CN" altLang="zh-CN" sz="20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33792616"/>
                  </a:ext>
                </a:extLst>
              </a:tr>
              <a:tr h="518146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55409932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6  its factors are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： 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[1, 2, 3]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28  its factors are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： 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[1, 2, 4, 7, 14]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496  its factors are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： 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[1, 2, 4, 8, 16, 31, 62, 124, 248]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8" grpId="0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文本框 99"/>
          <p:cNvSpPr txBox="1">
            <a:spLocks noChangeArrowheads="1"/>
          </p:cNvSpPr>
          <p:nvPr/>
        </p:nvSpPr>
        <p:spPr bwMode="auto">
          <a:xfrm>
            <a:off x="677333" y="1381126"/>
            <a:ext cx="11108267" cy="3324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266700" eaLnBrk="1" hangingPunct="1">
              <a:lnSpc>
                <a:spcPct val="150000"/>
              </a:lnSpc>
            </a:pPr>
            <a:r>
              <a:rPr lang="zh-CN" altLang="en-US" sz="2800" dirty="0">
                <a:latin typeface="宋体" pitchFamily="2" charset="-122"/>
              </a:rPr>
              <a:t>元组（</a:t>
            </a:r>
            <a:r>
              <a:rPr lang="en-US" altLang="zh-CN" sz="2800" dirty="0">
                <a:solidFill>
                  <a:srgbClr val="FF0000"/>
                </a:solidFill>
                <a:latin typeface="宋体" pitchFamily="2" charset="-122"/>
              </a:rPr>
              <a:t>tuple</a:t>
            </a:r>
            <a:r>
              <a:rPr lang="zh-CN" altLang="en-US" sz="2800" dirty="0">
                <a:latin typeface="宋体" pitchFamily="2" charset="-122"/>
              </a:rPr>
              <a:t>）的定义形式与列表类似，区别在于定义元组时所有元素放在一对圆括号“</a:t>
            </a:r>
            <a:r>
              <a:rPr lang="en-US" altLang="zh-CN" sz="2800" dirty="0">
                <a:latin typeface="Calibri" pitchFamily="34" charset="0"/>
                <a:ea typeface="楷体_GB2312" pitchFamily="49" charset="-122"/>
              </a:rPr>
              <a:t>(</a:t>
            </a:r>
            <a:r>
              <a:rPr lang="en-US" altLang="zh-CN" sz="2800" dirty="0">
                <a:latin typeface="宋体" pitchFamily="2" charset="-122"/>
              </a:rPr>
              <a:t>”</a:t>
            </a:r>
            <a:r>
              <a:rPr lang="zh-CN" altLang="en-US" sz="2800" dirty="0">
                <a:latin typeface="宋体" pitchFamily="2" charset="-122"/>
              </a:rPr>
              <a:t>和“</a:t>
            </a:r>
            <a:r>
              <a:rPr lang="en-US" altLang="zh-CN" sz="2800" dirty="0">
                <a:latin typeface="Calibri" pitchFamily="34" charset="0"/>
                <a:ea typeface="楷体_GB2312" pitchFamily="49" charset="-122"/>
              </a:rPr>
              <a:t>)</a:t>
            </a:r>
            <a:r>
              <a:rPr lang="en-US" altLang="zh-CN" sz="2800" dirty="0">
                <a:latin typeface="宋体" pitchFamily="2" charset="-122"/>
              </a:rPr>
              <a:t>”</a:t>
            </a:r>
            <a:r>
              <a:rPr lang="zh-CN" altLang="en-US" sz="2800" dirty="0">
                <a:latin typeface="宋体" pitchFamily="2" charset="-122"/>
              </a:rPr>
              <a:t>中。</a:t>
            </a:r>
          </a:p>
          <a:p>
            <a:pPr indent="266700" eaLnBrk="1" hangingPunct="1">
              <a:lnSpc>
                <a:spcPct val="150000"/>
              </a:lnSpc>
            </a:pPr>
            <a:r>
              <a:rPr lang="zh-CN" altLang="en-US" sz="2800" dirty="0">
                <a:latin typeface="宋体" pitchFamily="2" charset="-122"/>
              </a:rPr>
              <a:t>例如：</a:t>
            </a:r>
          </a:p>
          <a:p>
            <a:pPr indent="266700" eaLnBrk="1" hangingPunct="1">
              <a:lnSpc>
                <a:spcPct val="150000"/>
              </a:lnSpc>
            </a:pPr>
            <a:r>
              <a:rPr lang="zh-CN" altLang="en-US" sz="2800" dirty="0">
                <a:latin typeface="宋体" pitchFamily="2" charset="-122"/>
              </a:rPr>
              <a:t> </a:t>
            </a:r>
            <a:r>
              <a:rPr lang="en-US" altLang="zh-CN" sz="2800" dirty="0">
                <a:solidFill>
                  <a:srgbClr val="FF0000"/>
                </a:solidFill>
                <a:latin typeface="宋体" pitchFamily="2" charset="-122"/>
              </a:rPr>
              <a:t>(1,2,3,4,5 )</a:t>
            </a:r>
          </a:p>
          <a:p>
            <a:pPr indent="266700" eaLnBrk="1" hangingPunct="1">
              <a:lnSpc>
                <a:spcPct val="150000"/>
              </a:lnSpc>
            </a:pPr>
            <a:r>
              <a:rPr lang="en-US" altLang="zh-CN" sz="2800" dirty="0">
                <a:solidFill>
                  <a:srgbClr val="FF0000"/>
                </a:solidFill>
                <a:latin typeface="宋体" pitchFamily="2" charset="-122"/>
              </a:rPr>
              <a:t>(</a:t>
            </a:r>
            <a:r>
              <a:rPr lang="en-US" altLang="zh-CN" sz="2800" dirty="0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'</a:t>
            </a:r>
            <a:r>
              <a:rPr lang="en-US" altLang="zh-CN" sz="2800" dirty="0">
                <a:solidFill>
                  <a:srgbClr val="FF0000"/>
                </a:solidFill>
                <a:latin typeface="宋体" pitchFamily="2" charset="-122"/>
              </a:rPr>
              <a:t>Python</a:t>
            </a:r>
            <a:r>
              <a:rPr lang="en-US" altLang="zh-CN" sz="2800" dirty="0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', '</a:t>
            </a:r>
            <a:r>
              <a:rPr lang="en-US" altLang="zh-CN" sz="2800" dirty="0" err="1">
                <a:solidFill>
                  <a:srgbClr val="FF0000"/>
                </a:solidFill>
                <a:latin typeface="宋体" pitchFamily="2" charset="-122"/>
              </a:rPr>
              <a:t>C</a:t>
            </a:r>
            <a:r>
              <a:rPr lang="en-US" altLang="zh-CN" sz="2800" dirty="0" err="1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','</a:t>
            </a:r>
            <a:r>
              <a:rPr lang="en-US" altLang="zh-CN" sz="2800" dirty="0" err="1">
                <a:solidFill>
                  <a:srgbClr val="FF0000"/>
                </a:solidFill>
                <a:latin typeface="宋体" pitchFamily="2" charset="-122"/>
              </a:rPr>
              <a:t>HTML</a:t>
            </a:r>
            <a:r>
              <a:rPr lang="en-US" altLang="zh-CN" sz="2800" dirty="0" err="1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','</a:t>
            </a:r>
            <a:r>
              <a:rPr lang="en-US" altLang="zh-CN" sz="2800" dirty="0" err="1">
                <a:solidFill>
                  <a:srgbClr val="FF0000"/>
                </a:solidFill>
                <a:latin typeface="宋体" pitchFamily="2" charset="-122"/>
              </a:rPr>
              <a:t>Java</a:t>
            </a:r>
            <a:r>
              <a:rPr lang="en-US" altLang="zh-CN" sz="2800" dirty="0" err="1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','</a:t>
            </a:r>
            <a:r>
              <a:rPr lang="en-US" altLang="zh-CN" sz="2800" dirty="0" err="1">
                <a:solidFill>
                  <a:srgbClr val="FF0000"/>
                </a:solidFill>
                <a:latin typeface="宋体" pitchFamily="2" charset="-122"/>
              </a:rPr>
              <a:t>Perl</a:t>
            </a:r>
            <a:r>
              <a:rPr lang="en-US" altLang="zh-CN" sz="2800" dirty="0">
                <a:solidFill>
                  <a:srgbClr val="FF0000"/>
                </a:solidFill>
                <a:latin typeface="宋体" pitchFamily="2" charset="-122"/>
              </a:rPr>
              <a:t> </a:t>
            </a:r>
            <a:r>
              <a:rPr lang="en-US" altLang="zh-CN" sz="2800" dirty="0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'</a:t>
            </a:r>
            <a:r>
              <a:rPr lang="en-US" altLang="zh-CN" sz="2800" dirty="0">
                <a:solidFill>
                  <a:srgbClr val="FF0000"/>
                </a:solidFill>
                <a:latin typeface="宋体" pitchFamily="2" charset="-122"/>
              </a:rPr>
              <a:t>)</a:t>
            </a:r>
            <a:endParaRPr lang="zh-CN" altLang="en-US" sz="2800" dirty="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31748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6.3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元组</a:t>
            </a:r>
          </a:p>
        </p:txBody>
      </p:sp>
    </p:spTree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文本框 99"/>
          <p:cNvSpPr txBox="1">
            <a:spLocks noChangeArrowheads="1"/>
          </p:cNvSpPr>
          <p:nvPr/>
        </p:nvSpPr>
        <p:spPr bwMode="auto">
          <a:xfrm>
            <a:off x="389467" y="762000"/>
            <a:ext cx="3877733" cy="63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en-US" altLang="zh-CN" sz="28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.</a:t>
            </a:r>
            <a:r>
              <a:rPr lang="zh-CN" altLang="en-US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元组的基本操作</a:t>
            </a:r>
          </a:p>
        </p:txBody>
      </p:sp>
      <p:sp>
        <p:nvSpPr>
          <p:cNvPr id="27651" name="文本框 2"/>
          <p:cNvSpPr txBox="1">
            <a:spLocks noChangeArrowheads="1"/>
          </p:cNvSpPr>
          <p:nvPr/>
        </p:nvSpPr>
        <p:spPr bwMode="auto">
          <a:xfrm>
            <a:off x="228600" y="2893590"/>
            <a:ext cx="6858000" cy="20594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&gt;&gt;&gt;</a:t>
            </a:r>
            <a:r>
              <a:rPr lang="en-US" altLang="zh-CN" sz="2200" dirty="0" err="1">
                <a:latin typeface="宋体" pitchFamily="2" charset="-122"/>
                <a:ea typeface="宋体" pitchFamily="2" charset="-122"/>
              </a:rPr>
              <a:t>a_</a:t>
            </a:r>
            <a:r>
              <a:rPr lang="en-US" altLang="zh-CN" sz="2200" dirty="0" err="1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tuple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=</a:t>
            </a:r>
            <a:r>
              <a:rPr lang="en-US" altLang="zh-CN" sz="2200" dirty="0">
                <a:latin typeface="Calibri" pitchFamily="34" charset="0"/>
              </a:rPr>
              <a:t> 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(</a:t>
            </a:r>
            <a:r>
              <a:rPr lang="en-US" altLang="zh-CN" sz="2200" dirty="0">
                <a:latin typeface="Calibri" pitchFamily="34" charset="0"/>
              </a:rPr>
              <a:t>'physics', 'chemistry',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2017</a:t>
            </a:r>
            <a:r>
              <a:rPr lang="en-US" altLang="zh-CN" sz="2200" dirty="0">
                <a:latin typeface="Calibri" pitchFamily="34" charset="0"/>
              </a:rPr>
              <a:t>, 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2.5) 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&gt;&gt;&gt;</a:t>
            </a:r>
            <a:r>
              <a:rPr lang="en-US" altLang="zh-CN" sz="2200" dirty="0" err="1">
                <a:latin typeface="宋体" pitchFamily="2" charset="-122"/>
                <a:ea typeface="宋体" pitchFamily="2" charset="-122"/>
              </a:rPr>
              <a:t>b</a:t>
            </a:r>
            <a:r>
              <a:rPr lang="en-US" altLang="zh-CN" sz="2200" dirty="0" err="1">
                <a:latin typeface="Calibri" pitchFamily="34" charset="0"/>
              </a:rPr>
              <a:t>_</a:t>
            </a:r>
            <a:r>
              <a:rPr lang="en-US" altLang="zh-CN" sz="2200" dirty="0" err="1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tuple</a:t>
            </a:r>
            <a:r>
              <a:rPr lang="en-US" altLang="zh-CN" sz="2200" dirty="0">
                <a:latin typeface="Calibri" pitchFamily="34" charset="0"/>
              </a:rPr>
              <a:t>=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(</a:t>
            </a:r>
            <a:r>
              <a:rPr lang="en-US" altLang="zh-CN" sz="2200" dirty="0">
                <a:latin typeface="Calibri" pitchFamily="34" charset="0"/>
              </a:rPr>
              <a:t>1,2,(3.0,'hello world!')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&gt;&gt;&gt;</a:t>
            </a:r>
            <a:r>
              <a:rPr lang="en-US" altLang="zh-CN" sz="2200" dirty="0" err="1">
                <a:latin typeface="宋体" pitchFamily="2" charset="-122"/>
                <a:ea typeface="宋体" pitchFamily="2" charset="-122"/>
              </a:rPr>
              <a:t>c_</a:t>
            </a:r>
            <a:r>
              <a:rPr lang="en-US" altLang="zh-CN" sz="2200" dirty="0" err="1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tuple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 =(</a:t>
            </a:r>
            <a:r>
              <a:rPr lang="en-US" altLang="zh-CN" sz="2200" dirty="0">
                <a:latin typeface="Calibri" pitchFamily="34" charset="0"/>
              </a:rPr>
              <a:t>'wade',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3.0</a:t>
            </a:r>
            <a:r>
              <a:rPr lang="en-US" altLang="zh-CN" sz="2200" dirty="0">
                <a:latin typeface="Calibri" pitchFamily="34" charset="0"/>
              </a:rPr>
              <a:t>,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81</a:t>
            </a:r>
            <a:r>
              <a:rPr lang="en-US" altLang="zh-CN" sz="2200" dirty="0">
                <a:latin typeface="Calibri" pitchFamily="34" charset="0"/>
              </a:rPr>
              <a:t>,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[</a:t>
            </a:r>
            <a:r>
              <a:rPr lang="en-US" altLang="zh-CN" sz="2200" dirty="0">
                <a:latin typeface="Calibri" pitchFamily="34" charset="0"/>
              </a:rPr>
              <a:t> 'bosh','</a:t>
            </a:r>
            <a:r>
              <a:rPr lang="en-US" altLang="zh-CN" sz="2200" dirty="0" err="1">
                <a:latin typeface="Calibri" pitchFamily="34" charset="0"/>
              </a:rPr>
              <a:t>haslem</a:t>
            </a:r>
            <a:r>
              <a:rPr lang="en-US" altLang="zh-CN" sz="2200" dirty="0">
                <a:latin typeface="Calibri" pitchFamily="34" charset="0"/>
              </a:rPr>
              <a:t>'</a:t>
            </a: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])</a:t>
            </a:r>
            <a:endParaRPr lang="zh-CN" altLang="en-US" sz="2200" dirty="0">
              <a:latin typeface="宋体" pitchFamily="2" charset="-122"/>
              <a:ea typeface="宋体" pitchFamily="2" charset="-122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dirty="0">
                <a:latin typeface="宋体" pitchFamily="2" charset="-122"/>
                <a:ea typeface="宋体" pitchFamily="2" charset="-122"/>
              </a:rPr>
              <a:t>&gt;&gt;&gt;</a:t>
            </a:r>
            <a:r>
              <a:rPr lang="en-US" altLang="zh-CN" sz="2200" dirty="0" err="1">
                <a:latin typeface="宋体" pitchFamily="2" charset="-122"/>
                <a:ea typeface="宋体" pitchFamily="2" charset="-122"/>
              </a:rPr>
              <a:t>d_</a:t>
            </a:r>
            <a:r>
              <a:rPr lang="en-US" altLang="zh-CN" sz="2200" dirty="0" err="1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tuple</a:t>
            </a:r>
            <a:r>
              <a:rPr lang="en-US" altLang="zh-CN" sz="2200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=() </a:t>
            </a:r>
            <a:endParaRPr lang="zh-CN" altLang="en-US" sz="2200" dirty="0">
              <a:latin typeface="Times New Roman" pitchFamily="18" charset="0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7391400" y="3276600"/>
            <a:ext cx="4572000" cy="286232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dirty="0">
                <a:solidFill>
                  <a:srgbClr val="000000"/>
                </a:solidFill>
                <a:latin typeface="Tahoma" pitchFamily="34" charset="0"/>
              </a:rPr>
              <a:t>&gt;&gt;&gt; x=(1)</a:t>
            </a:r>
          </a:p>
          <a:p>
            <a:pPr eaLnBrk="1" hangingPunct="1">
              <a:defRPr/>
            </a:pPr>
            <a:r>
              <a:rPr lang="en-US" altLang="zh-CN" sz="2000" dirty="0">
                <a:solidFill>
                  <a:srgbClr val="000000"/>
                </a:solidFill>
                <a:latin typeface="Tahoma" pitchFamily="34" charset="0"/>
              </a:rPr>
              <a:t>&gt;&gt;&gt; x</a:t>
            </a:r>
          </a:p>
          <a:p>
            <a:pPr eaLnBrk="1" hangingPunct="1">
              <a:defRPr/>
            </a:pPr>
            <a:r>
              <a:rPr lang="en-US" altLang="zh-CN" sz="2000" dirty="0">
                <a:solidFill>
                  <a:srgbClr val="FF0000"/>
                </a:solidFill>
                <a:latin typeface="Tahoma" pitchFamily="34" charset="0"/>
              </a:rPr>
              <a:t>1</a:t>
            </a:r>
          </a:p>
          <a:p>
            <a:pPr eaLnBrk="1" hangingPunct="1">
              <a:defRPr/>
            </a:pPr>
            <a:r>
              <a:rPr lang="en-US" altLang="zh-CN" sz="2000" dirty="0">
                <a:solidFill>
                  <a:srgbClr val="000000"/>
                </a:solidFill>
                <a:latin typeface="Tahoma" pitchFamily="34" charset="0"/>
              </a:rPr>
              <a:t>&gt;&gt;&gt; y=(1,)</a:t>
            </a:r>
          </a:p>
          <a:p>
            <a:pPr eaLnBrk="1" hangingPunct="1">
              <a:defRPr/>
            </a:pPr>
            <a:r>
              <a:rPr lang="en-US" altLang="zh-CN" sz="2000" dirty="0">
                <a:solidFill>
                  <a:srgbClr val="000000"/>
                </a:solidFill>
                <a:latin typeface="Tahoma" pitchFamily="34" charset="0"/>
              </a:rPr>
              <a:t>&gt;&gt;&gt; y</a:t>
            </a:r>
          </a:p>
          <a:p>
            <a:pPr eaLnBrk="1" hangingPunct="1">
              <a:defRPr/>
            </a:pPr>
            <a:r>
              <a:rPr lang="en-US" altLang="zh-CN" sz="2000" dirty="0">
                <a:solidFill>
                  <a:srgbClr val="FF0000"/>
                </a:solidFill>
                <a:latin typeface="Tahoma" pitchFamily="34" charset="0"/>
              </a:rPr>
              <a:t>(1,)</a:t>
            </a:r>
            <a:r>
              <a:rPr lang="en-US" altLang="zh-CN" sz="2000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  </a:t>
            </a:r>
            <a:r>
              <a:rPr lang="en-US" altLang="zh-CN" sz="2000" dirty="0">
                <a:solidFill>
                  <a:srgbClr val="000000"/>
                </a:solidFill>
                <a:latin typeface="宋体" pitchFamily="2" charset="-122"/>
                <a:ea typeface="宋体" pitchFamily="2" charset="-122"/>
              </a:rPr>
              <a:t>    </a:t>
            </a:r>
            <a:endParaRPr lang="en-US" altLang="zh-CN" sz="2000" dirty="0">
              <a:solidFill>
                <a:srgbClr val="000000"/>
              </a:solidFill>
              <a:latin typeface="Tahoma" pitchFamily="34" charset="0"/>
            </a:endParaRPr>
          </a:p>
          <a:p>
            <a:pPr eaLnBrk="1" hangingPunct="1">
              <a:defRPr/>
            </a:pPr>
            <a:r>
              <a:rPr lang="en-US" altLang="zh-CN" sz="2000" dirty="0">
                <a:solidFill>
                  <a:srgbClr val="000000"/>
                </a:solidFill>
                <a:latin typeface="Tahoma" pitchFamily="34" charset="0"/>
              </a:rPr>
              <a:t>&gt;&gt;&gt; z=(1,2)</a:t>
            </a:r>
          </a:p>
          <a:p>
            <a:pPr eaLnBrk="1" hangingPunct="1">
              <a:defRPr/>
            </a:pPr>
            <a:r>
              <a:rPr lang="en-US" altLang="zh-CN" sz="2000" dirty="0">
                <a:solidFill>
                  <a:srgbClr val="000000"/>
                </a:solidFill>
                <a:latin typeface="Tahoma" pitchFamily="34" charset="0"/>
              </a:rPr>
              <a:t>&gt;&gt;&gt; z</a:t>
            </a:r>
          </a:p>
          <a:p>
            <a:pPr eaLnBrk="1" hangingPunct="1">
              <a:defRPr/>
            </a:pPr>
            <a:r>
              <a:rPr lang="en-US" altLang="zh-CN" sz="2000" dirty="0">
                <a:solidFill>
                  <a:srgbClr val="FF0000"/>
                </a:solidFill>
                <a:latin typeface="Tahoma" pitchFamily="34" charset="0"/>
              </a:rPr>
              <a:t>(1, 2)</a:t>
            </a:r>
            <a:endParaRPr lang="en-US" altLang="zh-CN" sz="2000" dirty="0">
              <a:solidFill>
                <a:srgbClr val="FF0000"/>
              </a:solidFill>
              <a:latin typeface="Tahoma" pitchFamily="34" charset="0"/>
              <a:ea typeface="宋体" pitchFamily="2" charset="-122"/>
            </a:endParaRPr>
          </a:p>
        </p:txBody>
      </p:sp>
      <p:sp>
        <p:nvSpPr>
          <p:cNvPr id="5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6.3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元组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98468D57-F1B9-4655-B648-9501B9B45910}"/>
              </a:ext>
            </a:extLst>
          </p:cNvPr>
          <p:cNvSpPr/>
          <p:nvPr/>
        </p:nvSpPr>
        <p:spPr>
          <a:xfrm>
            <a:off x="457200" y="1447800"/>
            <a:ext cx="8458200" cy="1137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rgbClr val="0000CC"/>
                </a:solidFill>
                <a:latin typeface="宋体" pitchFamily="2" charset="-122"/>
                <a:ea typeface="宋体" pitchFamily="2" charset="-122"/>
              </a:rPr>
              <a:t>元组的创建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>
                <a:latin typeface="宋体" pitchFamily="2" charset="-122"/>
                <a:ea typeface="宋体" pitchFamily="2" charset="-122"/>
              </a:rPr>
              <a:t>赋值运算符“</a:t>
            </a:r>
            <a:r>
              <a:rPr lang="en-US" altLang="zh-CN" dirty="0">
                <a:latin typeface="Calibri" pitchFamily="34" charset="0"/>
              </a:rPr>
              <a:t>=</a:t>
            </a:r>
            <a:r>
              <a:rPr lang="en-US" altLang="zh-CN" dirty="0">
                <a:latin typeface="宋体" pitchFamily="2" charset="-122"/>
                <a:ea typeface="宋体" pitchFamily="2" charset="-122"/>
              </a:rPr>
              <a:t>”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将一个元组赋值给变量即可创建元组对象。         </a:t>
            </a:r>
            <a:endParaRPr lang="en-US" altLang="zh-CN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2F45B530-CC45-4499-AC28-CF003816AD8F}"/>
              </a:ext>
            </a:extLst>
          </p:cNvPr>
          <p:cNvSpPr/>
          <p:nvPr/>
        </p:nvSpPr>
        <p:spPr>
          <a:xfrm>
            <a:off x="7239000" y="2791768"/>
            <a:ext cx="5290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solidFill>
                  <a:srgbClr val="000000"/>
                </a:solidFill>
                <a:latin typeface="宋体" pitchFamily="2" charset="-122"/>
                <a:ea typeface="宋体" pitchFamily="2" charset="-122"/>
              </a:rPr>
              <a:t>创建只包含一个</a:t>
            </a:r>
            <a:r>
              <a:rPr lang="en-US" altLang="zh-CN" dirty="0">
                <a:solidFill>
                  <a:srgbClr val="000000"/>
                </a:solidFill>
                <a:latin typeface="宋体" pitchFamily="2" charset="-122"/>
                <a:ea typeface="宋体" pitchFamily="2" charset="-122"/>
              </a:rPr>
              <a:t>1</a:t>
            </a:r>
            <a:r>
              <a:rPr lang="zh-CN" altLang="en-US" dirty="0">
                <a:solidFill>
                  <a:srgbClr val="000000"/>
                </a:solidFill>
                <a:latin typeface="宋体" pitchFamily="2" charset="-122"/>
                <a:ea typeface="宋体" pitchFamily="2" charset="-122"/>
              </a:rPr>
              <a:t>个元素的元组方法：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2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0" grpId="0"/>
      <p:bldP spid="27651" grpId="0" animBg="1"/>
      <p:bldP spid="4" grpId="0" animBg="1"/>
      <p:bldP spid="2" grpId="0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文本框 99"/>
          <p:cNvSpPr txBox="1">
            <a:spLocks noChangeArrowheads="1"/>
          </p:cNvSpPr>
          <p:nvPr/>
        </p:nvSpPr>
        <p:spPr bwMode="auto">
          <a:xfrm>
            <a:off x="76200" y="1868827"/>
            <a:ext cx="6858000" cy="48367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>
                <a:latin typeface="Tahoma" pitchFamily="34" charset="0"/>
              </a:rPr>
              <a:t>&gt;&gt;&gt; </a:t>
            </a:r>
            <a:r>
              <a:rPr lang="en-US" altLang="zh-CN" sz="2400" b="0" dirty="0" err="1">
                <a:latin typeface="Tahoma" pitchFamily="34" charset="0"/>
              </a:rPr>
              <a:t>a_tuple</a:t>
            </a:r>
            <a:r>
              <a:rPr lang="en-US" altLang="zh-CN" sz="2400" b="0" dirty="0">
                <a:latin typeface="Tahoma" pitchFamily="34" charset="0"/>
              </a:rPr>
              <a:t>= ('physics', 'chemistry',2017, 2.5)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>
                <a:latin typeface="Tahoma" pitchFamily="34" charset="0"/>
              </a:rPr>
              <a:t>&gt;&gt;&gt; </a:t>
            </a:r>
            <a:r>
              <a:rPr lang="en-US" altLang="zh-CN" sz="2400" b="0" dirty="0" err="1">
                <a:latin typeface="Tahoma" pitchFamily="34" charset="0"/>
              </a:rPr>
              <a:t>a_tuple</a:t>
            </a:r>
            <a:r>
              <a:rPr lang="en-US" altLang="zh-CN" sz="2400" b="0" dirty="0">
                <a:latin typeface="Tahoma" pitchFamily="34" charset="0"/>
              </a:rPr>
              <a:t>[1]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>
                <a:latin typeface="Tahoma" pitchFamily="34" charset="0"/>
              </a:rPr>
              <a:t>'chemistry'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>
                <a:latin typeface="Tahoma" pitchFamily="34" charset="0"/>
              </a:rPr>
              <a:t>&gt;&gt;&gt; </a:t>
            </a:r>
            <a:r>
              <a:rPr lang="en-US" altLang="zh-CN" sz="2400" b="0" dirty="0" err="1">
                <a:latin typeface="Tahoma" pitchFamily="34" charset="0"/>
              </a:rPr>
              <a:t>a_tuple</a:t>
            </a:r>
            <a:r>
              <a:rPr lang="en-US" altLang="zh-CN" sz="2400" b="0" dirty="0">
                <a:latin typeface="Tahoma" pitchFamily="34" charset="0"/>
              </a:rPr>
              <a:t>[-1]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>
                <a:latin typeface="Tahoma" pitchFamily="34" charset="0"/>
              </a:rPr>
              <a:t>2.5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>
                <a:latin typeface="Tahoma" pitchFamily="34" charset="0"/>
              </a:rPr>
              <a:t>&gt;&gt;&gt; </a:t>
            </a:r>
            <a:r>
              <a:rPr lang="en-US" altLang="zh-CN" sz="2400" b="0" dirty="0" err="1">
                <a:latin typeface="Tahoma" pitchFamily="34" charset="0"/>
              </a:rPr>
              <a:t>a_tuple</a:t>
            </a:r>
            <a:r>
              <a:rPr lang="en-US" altLang="zh-CN" sz="2400" b="0" dirty="0">
                <a:latin typeface="Tahoma" pitchFamily="34" charset="0"/>
              </a:rPr>
              <a:t>[5]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 err="1">
                <a:latin typeface="Tahoma" pitchFamily="34" charset="0"/>
              </a:rPr>
              <a:t>Traceback</a:t>
            </a:r>
            <a:r>
              <a:rPr lang="en-US" altLang="zh-CN" sz="2400" b="0" dirty="0">
                <a:latin typeface="Tahoma" pitchFamily="34" charset="0"/>
              </a:rPr>
              <a:t> (most recent call last):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>
                <a:latin typeface="Tahoma" pitchFamily="34" charset="0"/>
              </a:rPr>
              <a:t>  File "&lt;pyshell#14&gt;", line 1, in &lt;module&gt;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>
                <a:latin typeface="Tahoma" pitchFamily="34" charset="0"/>
              </a:rPr>
              <a:t>    </a:t>
            </a:r>
            <a:r>
              <a:rPr lang="en-US" altLang="zh-CN" sz="2400" b="0" dirty="0" err="1">
                <a:latin typeface="Tahoma" pitchFamily="34" charset="0"/>
              </a:rPr>
              <a:t>a_tuple</a:t>
            </a:r>
            <a:r>
              <a:rPr lang="en-US" altLang="zh-CN" sz="2400" b="0" dirty="0">
                <a:latin typeface="Tahoma" pitchFamily="34" charset="0"/>
              </a:rPr>
              <a:t>[5]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400" b="0" dirty="0" err="1">
                <a:latin typeface="Tahoma" pitchFamily="34" charset="0"/>
              </a:rPr>
              <a:t>IndexError</a:t>
            </a:r>
            <a:r>
              <a:rPr lang="en-US" altLang="zh-CN" sz="2400" b="0" dirty="0">
                <a:latin typeface="Tahoma" pitchFamily="34" charset="0"/>
              </a:rPr>
              <a:t>: tuple index out of range</a:t>
            </a:r>
          </a:p>
        </p:txBody>
      </p:sp>
      <p:sp>
        <p:nvSpPr>
          <p:cNvPr id="3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6.3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元组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287FD0CA-BD5D-4C93-AF91-9768E1BA1B3B}"/>
              </a:ext>
            </a:extLst>
          </p:cNvPr>
          <p:cNvSpPr/>
          <p:nvPr/>
        </p:nvSpPr>
        <p:spPr>
          <a:xfrm>
            <a:off x="618067" y="850937"/>
            <a:ext cx="6096000" cy="100784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lnSpc>
                <a:spcPct val="130000"/>
              </a:lnSpc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rgbClr val="0000CC"/>
                </a:solidFill>
                <a:latin typeface="宋体" pitchFamily="2" charset="-122"/>
                <a:ea typeface="宋体" pitchFamily="2" charset="-122"/>
              </a:rPr>
              <a:t>读取元素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方法为：元组名</a:t>
            </a:r>
            <a:r>
              <a:rPr lang="en-US" altLang="zh-CN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[</a:t>
            </a:r>
            <a:r>
              <a:rPr lang="zh-CN" altLang="en-US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索引</a:t>
            </a:r>
            <a:r>
              <a:rPr lang="en-US" altLang="zh-CN" dirty="0">
                <a:solidFill>
                  <a:srgbClr val="FF0000"/>
                </a:solidFill>
                <a:latin typeface="Calibri" pitchFamily="34" charset="0"/>
              </a:rPr>
              <a:t>]</a:t>
            </a:r>
            <a:endParaRPr lang="zh-CN" altLang="en-US" dirty="0">
              <a:solidFill>
                <a:srgbClr val="FF0000"/>
              </a:solidFill>
              <a:latin typeface="Tahoma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41F00F28-E67E-4789-9673-9C01EE0F69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1712" y="3048000"/>
            <a:ext cx="4298288" cy="22419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txBody>
          <a:bodyPr wrap="square">
            <a:spAutoFit/>
          </a:bodyPr>
          <a:lstStyle>
            <a:lvl1pPr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dirty="0">
                <a:latin typeface="Times New Roman" pitchFamily="18" charset="0"/>
              </a:rPr>
              <a:t>&gt;&gt;&gt; a_tuple[1:3]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dirty="0">
                <a:latin typeface="Times New Roman" pitchFamily="18" charset="0"/>
              </a:rPr>
              <a:t>('chemistry', 2017)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dirty="0">
                <a:latin typeface="Times New Roman" pitchFamily="18" charset="0"/>
              </a:rPr>
              <a:t>&gt;&gt;&gt; a_tuple[::3]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dirty="0">
                <a:latin typeface="Times New Roman" pitchFamily="18" charset="0"/>
              </a:rPr>
              <a:t>('physics', 2.5)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9B0C0E6D-0545-44BD-B496-60144EDAFEDC}"/>
              </a:ext>
            </a:extLst>
          </p:cNvPr>
          <p:cNvSpPr/>
          <p:nvPr/>
        </p:nvSpPr>
        <p:spPr>
          <a:xfrm>
            <a:off x="7024570" y="883589"/>
            <a:ext cx="4862630" cy="1688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rgbClr val="0000CC"/>
                </a:solidFill>
                <a:latin typeface="Times New Roman" pitchFamily="18" charset="0"/>
              </a:rPr>
              <a:t>元组切片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元组也可以进行切片操作，方法与列表类似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9" grpId="0" animBg="1"/>
      <p:bldP spid="2" grpId="0"/>
      <p:bldP spid="5" grpId="0" animBg="1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800" y="2590800"/>
            <a:ext cx="5918200" cy="34053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&gt;&gt;&gt; a_tuple.index(2017)     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2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&gt;&gt;&gt; a_tuple.index('physics',-3)    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Traceback (most recent call last):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  File "&lt;pyshell#24&gt;", line 1, in &lt;module&gt;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    a_tuple.index('physics',-3)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ValueError: tuple.index(x): x not in tuple   </a:t>
            </a:r>
            <a:endParaRPr lang="en-US" altLang="zh-CN" b="1" dirty="0">
              <a:latin typeface="Times New Roman" pitchFamily="18" charset="0"/>
            </a:endParaRP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6.3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元组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34417134-AA94-4855-9A84-80038D0AEBAD}"/>
              </a:ext>
            </a:extLst>
          </p:cNvPr>
          <p:cNvSpPr/>
          <p:nvPr/>
        </p:nvSpPr>
        <p:spPr>
          <a:xfrm>
            <a:off x="381000" y="762000"/>
            <a:ext cx="5791200" cy="148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rgbClr val="0000CC"/>
                </a:solidFill>
                <a:latin typeface="Times New Roman" pitchFamily="18" charset="0"/>
              </a:rPr>
              <a:t>检索元素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（1）使用</a:t>
            </a:r>
            <a:r>
              <a:rPr lang="zh-CN" altLang="en-US" dirty="0">
                <a:solidFill>
                  <a:srgbClr val="C00000"/>
                </a:solidFill>
                <a:latin typeface="Times New Roman" pitchFamily="18" charset="0"/>
              </a:rPr>
              <a:t>index()</a:t>
            </a:r>
            <a:r>
              <a:rPr lang="zh-CN" altLang="en-US" dirty="0">
                <a:latin typeface="Times New Roman" pitchFamily="18" charset="0"/>
              </a:rPr>
              <a:t>方法可以获取指定元素首次出现的下标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xmlns="" id="{82E610A7-592B-4C8E-BB95-CC9654FDF34E}"/>
              </a:ext>
            </a:extLst>
          </p:cNvPr>
          <p:cNvSpPr txBox="1"/>
          <p:nvPr/>
        </p:nvSpPr>
        <p:spPr>
          <a:xfrm>
            <a:off x="6922844" y="4893039"/>
            <a:ext cx="4724401" cy="196496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&gt;&gt;&gt; 'chemistry' in a_tuple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True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&gt;&gt;&gt; 0.5 in a_tuple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b="1" dirty="0">
                <a:latin typeface="Times New Roman" pitchFamily="18" charset="0"/>
              </a:rPr>
              <a:t>False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969CD053-4B51-4459-845C-D51B88BF0965}"/>
              </a:ext>
            </a:extLst>
          </p:cNvPr>
          <p:cNvSpPr/>
          <p:nvPr/>
        </p:nvSpPr>
        <p:spPr>
          <a:xfrm>
            <a:off x="6477000" y="914400"/>
            <a:ext cx="5638800" cy="1005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（2）使用</a:t>
            </a:r>
            <a:r>
              <a:rPr lang="zh-CN" altLang="en-US" dirty="0">
                <a:solidFill>
                  <a:srgbClr val="C00000"/>
                </a:solidFill>
                <a:latin typeface="Times New Roman" pitchFamily="18" charset="0"/>
              </a:rPr>
              <a:t>count()</a:t>
            </a:r>
            <a:r>
              <a:rPr lang="zh-CN" altLang="en-US" dirty="0">
                <a:latin typeface="Times New Roman" pitchFamily="18" charset="0"/>
              </a:rPr>
              <a:t>方法统计元组中指定元素出现的次数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07384528-76E6-49A6-833C-884280DE5CD1}"/>
              </a:ext>
            </a:extLst>
          </p:cNvPr>
          <p:cNvSpPr/>
          <p:nvPr/>
        </p:nvSpPr>
        <p:spPr>
          <a:xfrm>
            <a:off x="6922844" y="1905000"/>
            <a:ext cx="4724401" cy="196496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&gt;&gt;&gt; a_tuple.count(2017)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1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&gt;&gt;&gt; a_tuple.count(1)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0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406B58B5-927A-4104-BF2E-5E6396D20DBF}"/>
              </a:ext>
            </a:extLst>
          </p:cNvPr>
          <p:cNvSpPr/>
          <p:nvPr/>
        </p:nvSpPr>
        <p:spPr>
          <a:xfrm>
            <a:off x="6589954" y="3886200"/>
            <a:ext cx="5449646" cy="1005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（3）使用</a:t>
            </a:r>
            <a:r>
              <a:rPr lang="zh-CN" altLang="en-US" dirty="0">
                <a:solidFill>
                  <a:srgbClr val="C00000"/>
                </a:solidFill>
                <a:latin typeface="Times New Roman" pitchFamily="18" charset="0"/>
              </a:rPr>
              <a:t>in运算符</a:t>
            </a:r>
            <a:r>
              <a:rPr lang="zh-CN" altLang="en-US" dirty="0">
                <a:latin typeface="Times New Roman" pitchFamily="18" charset="0"/>
              </a:rPr>
              <a:t>检索某个元素是否在该元组中。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  <p:bldP spid="6" grpId="0" animBg="1"/>
      <p:bldP spid="7" grpId="0"/>
      <p:bldP spid="8" grpId="0" animBg="1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文本框 99"/>
          <p:cNvSpPr txBox="1">
            <a:spLocks noChangeArrowheads="1"/>
          </p:cNvSpPr>
          <p:nvPr/>
        </p:nvSpPr>
        <p:spPr bwMode="auto">
          <a:xfrm>
            <a:off x="664284" y="2005045"/>
            <a:ext cx="9317915" cy="335906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&gt;&gt;&gt; del </a:t>
            </a:r>
            <a:r>
              <a:rPr lang="en-US" altLang="zh-CN" sz="2400" dirty="0" err="1">
                <a:latin typeface="Calibri" pitchFamily="34" charset="0"/>
              </a:rPr>
              <a:t>a_tuple</a:t>
            </a:r>
            <a:endParaRPr lang="en-US" altLang="zh-CN" sz="2400" dirty="0">
              <a:latin typeface="Calibri" pitchFamily="34" charset="0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a_tuple</a:t>
            </a:r>
            <a:endParaRPr lang="en-US" altLang="zh-CN" sz="2400" dirty="0">
              <a:latin typeface="Calibri" pitchFamily="34" charset="0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 err="1">
                <a:latin typeface="Calibri" pitchFamily="34" charset="0"/>
              </a:rPr>
              <a:t>Traceback</a:t>
            </a:r>
            <a:r>
              <a:rPr lang="en-US" altLang="zh-CN" sz="2400" dirty="0">
                <a:latin typeface="Calibri" pitchFamily="34" charset="0"/>
              </a:rPr>
              <a:t> (most recent call last):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  File "&lt;pyshell#30&gt;", line 1, in &lt;module&gt;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Calibri" pitchFamily="34" charset="0"/>
              </a:rPr>
              <a:t>    </a:t>
            </a:r>
            <a:r>
              <a:rPr lang="en-US" altLang="zh-CN" sz="2400" dirty="0" err="1">
                <a:latin typeface="Calibri" pitchFamily="34" charset="0"/>
              </a:rPr>
              <a:t>a_tuple</a:t>
            </a:r>
            <a:endParaRPr lang="en-US" altLang="zh-CN" sz="2400" dirty="0">
              <a:latin typeface="Calibri" pitchFamily="34" charset="0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 err="1">
                <a:latin typeface="Calibri" pitchFamily="34" charset="0"/>
              </a:rPr>
              <a:t>NameError</a:t>
            </a:r>
            <a:r>
              <a:rPr lang="en-US" altLang="zh-CN" sz="2400" dirty="0">
                <a:latin typeface="Calibri" pitchFamily="34" charset="0"/>
              </a:rPr>
              <a:t>: name '</a:t>
            </a:r>
            <a:r>
              <a:rPr lang="en-US" altLang="zh-CN" sz="2400" dirty="0" err="1">
                <a:latin typeface="Calibri" pitchFamily="34" charset="0"/>
              </a:rPr>
              <a:t>a_tuple</a:t>
            </a:r>
            <a:r>
              <a:rPr lang="en-US" altLang="zh-CN" sz="2400" dirty="0">
                <a:latin typeface="Calibri" pitchFamily="34" charset="0"/>
              </a:rPr>
              <a:t>' is not defined</a:t>
            </a:r>
          </a:p>
        </p:txBody>
      </p:sp>
      <p:sp>
        <p:nvSpPr>
          <p:cNvPr id="3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6.3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元组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2141D6A2-A778-42C1-BEF0-74EB4F13FDC7}"/>
              </a:ext>
            </a:extLst>
          </p:cNvPr>
          <p:cNvSpPr/>
          <p:nvPr/>
        </p:nvSpPr>
        <p:spPr>
          <a:xfrm>
            <a:off x="838200" y="853627"/>
            <a:ext cx="9569394" cy="1113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rgbClr val="0000CC"/>
                </a:solidFill>
                <a:latin typeface="宋体" pitchFamily="2" charset="-122"/>
                <a:ea typeface="宋体" pitchFamily="2" charset="-122"/>
              </a:rPr>
              <a:t>删除元组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>
                <a:latin typeface="宋体" pitchFamily="2" charset="-122"/>
                <a:ea typeface="宋体" pitchFamily="2" charset="-122"/>
              </a:rPr>
              <a:t>使用</a:t>
            </a:r>
            <a:r>
              <a:rPr lang="en-US" altLang="zh-CN" dirty="0">
                <a:solidFill>
                  <a:srgbClr val="C00000"/>
                </a:solidFill>
                <a:latin typeface="宋体" pitchFamily="2" charset="-122"/>
                <a:ea typeface="宋体" pitchFamily="2" charset="-122"/>
              </a:rPr>
              <a:t>del</a:t>
            </a:r>
            <a:r>
              <a:rPr lang="zh-CN" altLang="en-US" dirty="0">
                <a:solidFill>
                  <a:srgbClr val="C00000"/>
                </a:solidFill>
                <a:latin typeface="宋体" pitchFamily="2" charset="-122"/>
                <a:ea typeface="宋体" pitchFamily="2" charset="-122"/>
              </a:rPr>
              <a:t>语句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删除元组，删除之后对象就不存在了，再次访问会出错。</a:t>
            </a:r>
          </a:p>
        </p:txBody>
      </p:sp>
    </p:spTree>
  </p:cSld>
  <p:clrMapOvr>
    <a:masterClrMapping/>
  </p:clrMapOvr>
  <p:transition>
    <p:rand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文本框 99"/>
          <p:cNvSpPr txBox="1">
            <a:spLocks noChangeArrowheads="1"/>
          </p:cNvSpPr>
          <p:nvPr/>
        </p:nvSpPr>
        <p:spPr bwMode="auto">
          <a:xfrm>
            <a:off x="260351" y="992166"/>
            <a:ext cx="5302249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2. </a:t>
            </a:r>
            <a:r>
              <a:rPr lang="zh-CN" altLang="en-US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列表与元组的区别及转换</a:t>
            </a:r>
          </a:p>
        </p:txBody>
      </p:sp>
      <p:sp>
        <p:nvSpPr>
          <p:cNvPr id="3" name="文本框 2">
            <a:extLst/>
          </p:cNvPr>
          <p:cNvSpPr txBox="1"/>
          <p:nvPr/>
        </p:nvSpPr>
        <p:spPr>
          <a:xfrm>
            <a:off x="173567" y="1612880"/>
            <a:ext cx="11243733" cy="34163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266700"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b="1" noProof="1"/>
              <a:t>列表与元组的区别</a:t>
            </a:r>
            <a:endParaRPr lang="zh-CN" altLang="en-US" sz="2400" b="1" noProof="1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indent="266700" eaLnBrk="1" hangingPunct="1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400" b="1" noProof="1">
                <a:solidFill>
                  <a:srgbClr val="0000FF"/>
                </a:solidFill>
              </a:rPr>
              <a:t>（1）元组的处理速度和访问速度比列表快</a:t>
            </a:r>
            <a:r>
              <a:rPr lang="zh-CN" altLang="en-US" sz="2400" b="1" noProof="1"/>
              <a:t>。如果定义了一系列常量值，主要对其进行遍历或者类似用途，而不需要对其元素进行修改，这种情况一般使用元组。可以认为元组对不需要修改的数据进行了“写保护”，可以使代码更安全。</a:t>
            </a:r>
          </a:p>
          <a:p>
            <a:pPr indent="266700" eaLnBrk="1" hangingPunct="1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2400" b="1" noProof="1"/>
              <a:t>（2）作为不可变序列，元组（包含数值、字符串和其他元组的不可变数据）</a:t>
            </a:r>
            <a:r>
              <a:rPr lang="zh-CN" altLang="en-US" sz="2400" b="1" noProof="1">
                <a:solidFill>
                  <a:srgbClr val="0000FF"/>
                </a:solidFill>
              </a:rPr>
              <a:t>可用作字典的键</a:t>
            </a:r>
            <a:r>
              <a:rPr lang="zh-CN" altLang="en-US" sz="2400" b="1" noProof="1"/>
              <a:t>，而列表不可以充当字典的键，因为列表是可变的。</a:t>
            </a: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6.3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元组</a:t>
            </a:r>
          </a:p>
        </p:txBody>
      </p:sp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890" name="Rectangle 2">
            <a:extLst/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08000" y="228600"/>
            <a:ext cx="5054600" cy="6858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kumimoji="1" lang="en-US" altLang="zh-CN" sz="3200" dirty="0">
                <a:solidFill>
                  <a:srgbClr val="0070C0"/>
                </a:solidFill>
              </a:rPr>
              <a:t>6.1  </a:t>
            </a:r>
            <a:r>
              <a:rPr kumimoji="1" lang="zh-CN" altLang="en-US" sz="3200" dirty="0">
                <a:solidFill>
                  <a:srgbClr val="0070C0"/>
                </a:solidFill>
              </a:rPr>
              <a:t>组合数据类型概述</a:t>
            </a:r>
            <a:endParaRPr kumimoji="1" lang="en-US" altLang="zh-CN" sz="3200" dirty="0">
              <a:solidFill>
                <a:srgbClr val="0070C0"/>
              </a:solidFill>
            </a:endParaRPr>
          </a:p>
        </p:txBody>
      </p:sp>
      <p:sp>
        <p:nvSpPr>
          <p:cNvPr id="21" name="矩形 1"/>
          <p:cNvSpPr>
            <a:spLocks noChangeArrowheads="1"/>
          </p:cNvSpPr>
          <p:nvPr/>
        </p:nvSpPr>
        <p:spPr bwMode="auto">
          <a:xfrm>
            <a:off x="406400" y="1676401"/>
            <a:ext cx="11040533" cy="572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269875" algn="just" eaLnBrk="1" hangingPunct="1">
              <a:lnSpc>
                <a:spcPct val="130000"/>
              </a:lnSpc>
            </a:pPr>
            <a:r>
              <a:rPr lang="zh-CN" altLang="zh-CN" sz="2400"/>
              <a:t>序列中的每一个元素都有自己的位置编号，可以通过</a:t>
            </a:r>
            <a:r>
              <a:rPr lang="zh-CN" altLang="zh-CN" sz="2400">
                <a:solidFill>
                  <a:srgbClr val="FF0000"/>
                </a:solidFill>
              </a:rPr>
              <a:t>偏移量索引</a:t>
            </a:r>
            <a:r>
              <a:rPr lang="zh-CN" altLang="zh-CN" sz="2400"/>
              <a:t>来读取数据</a:t>
            </a:r>
            <a:r>
              <a:rPr lang="zh-CN" altLang="zh-CN" sz="2400"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24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406400" y="939800"/>
            <a:ext cx="2641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1.</a:t>
            </a:r>
            <a:r>
              <a:rPr lang="zh-CN" altLang="en-US" b="1" dirty="0">
                <a:solidFill>
                  <a:srgbClr val="FF0000"/>
                </a:solidFill>
              </a:rPr>
              <a:t>序列类型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-150283" y="4270376"/>
          <a:ext cx="12342284" cy="1292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文档" r:id="rId5" imgW="5233071" imgH="729845" progId="Word.Document.12">
                  <p:embed/>
                </p:oleObj>
              </mc:Choice>
              <mc:Fallback>
                <p:oleObj name="文档" r:id="rId5" imgW="5233071" imgH="729845" progId="Word.Document.12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150283" y="4270376"/>
                        <a:ext cx="12342284" cy="1292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1"/>
          <p:cNvSpPr>
            <a:spLocks noChangeArrowheads="1"/>
          </p:cNvSpPr>
          <p:nvPr/>
        </p:nvSpPr>
        <p:spPr bwMode="auto">
          <a:xfrm>
            <a:off x="1016000" y="2890838"/>
            <a:ext cx="11040533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读取元素方法：</a:t>
            </a:r>
            <a:r>
              <a:rPr lang="zh-CN" altLang="zh-CN" sz="2400" b="1">
                <a:solidFill>
                  <a:srgbClr val="FF0000"/>
                </a:solidFill>
              </a:rPr>
              <a:t>序列名</a:t>
            </a:r>
            <a:r>
              <a:rPr lang="en-US" altLang="zh-CN" sz="2400" b="1">
                <a:solidFill>
                  <a:srgbClr val="FF0000"/>
                </a:solidFill>
              </a:rPr>
              <a:t>[</a:t>
            </a:r>
            <a:r>
              <a:rPr lang="zh-CN" altLang="zh-CN" sz="2400" b="1">
                <a:solidFill>
                  <a:srgbClr val="FF0000"/>
                </a:solidFill>
              </a:rPr>
              <a:t>索引</a:t>
            </a:r>
            <a:r>
              <a:rPr lang="en-US" altLang="zh-CN" sz="2400" b="1">
                <a:solidFill>
                  <a:srgbClr val="FF0000"/>
                </a:solidFill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zh-CN" altLang="en-US" sz="2400" b="1">
                <a:solidFill>
                  <a:srgbClr val="FF0000"/>
                </a:solidFill>
              </a:rPr>
              <a:t>索引范围：</a:t>
            </a:r>
            <a:r>
              <a:rPr lang="en-US" altLang="zh-CN" sz="2400" b="1">
                <a:solidFill>
                  <a:srgbClr val="FF0000"/>
                </a:solidFill>
              </a:rPr>
              <a:t>-n~n-1 (</a:t>
            </a:r>
            <a:r>
              <a:rPr lang="zh-CN" altLang="en-US" sz="2400" b="1">
                <a:solidFill>
                  <a:srgbClr val="FF0000"/>
                </a:solidFill>
              </a:rPr>
              <a:t>包含</a:t>
            </a:r>
            <a:r>
              <a:rPr lang="en-US" altLang="zh-CN" sz="2400" b="1">
                <a:solidFill>
                  <a:srgbClr val="FF0000"/>
                </a:solidFill>
              </a:rPr>
              <a:t>n</a:t>
            </a:r>
            <a:r>
              <a:rPr lang="zh-CN" altLang="en-US" sz="2400" b="1">
                <a:solidFill>
                  <a:srgbClr val="FF0000"/>
                </a:solidFill>
              </a:rPr>
              <a:t>个元素的序列</a:t>
            </a:r>
            <a:r>
              <a:rPr lang="en-US" altLang="zh-CN" sz="2400" b="1">
                <a:solidFill>
                  <a:srgbClr val="FF0000"/>
                </a:solidFill>
              </a:rPr>
              <a:t>)</a:t>
            </a:r>
            <a:endParaRPr lang="zh-CN" altLang="zh-CN" sz="24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/>
      <p:bldP spid="2" grpId="0"/>
      <p:bldP spid="8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99"/>
          <p:cNvSpPr txBox="1">
            <a:spLocks noChangeArrowheads="1"/>
          </p:cNvSpPr>
          <p:nvPr/>
        </p:nvSpPr>
        <p:spPr bwMode="auto">
          <a:xfrm>
            <a:off x="406400" y="854076"/>
            <a:ext cx="1100666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 eaLnBrk="1" hangingPunct="1">
              <a:buFont typeface="Wingdings" pitchFamily="2" charset="2"/>
              <a:buChar char="n"/>
              <a:defRPr/>
            </a:pPr>
            <a:r>
              <a:rPr lang="zh-CN" altLang="en-US" sz="2400" dirty="0">
                <a:solidFill>
                  <a:srgbClr val="0000CC"/>
                </a:solidFill>
                <a:latin typeface="宋体" pitchFamily="2" charset="-122"/>
                <a:ea typeface="宋体" pitchFamily="2" charset="-122"/>
              </a:rPr>
              <a:t>列表与元组的转换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301750"/>
            <a:ext cx="10769600" cy="56324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&gt;&gt;&gt; a_list= ['physics', 'chemistry',2017, 2.5,[0.5,3]]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&gt;&gt;&gt; tuple(a_list)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('physics', 'chemistry', 2017, 2.5, [0.5, 3])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&gt;&gt;&gt; type(a_list)      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&lt;class 'list'&gt;          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&gt;&gt;&gt; b_tuple=(1,2,(3.0,'hello world!'))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&gt;&gt;&gt; list(b_tuple)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[1, 2, (3.0, 'hello world!')]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&gt;&gt;&gt; type(b_tuple) </a:t>
            </a:r>
            <a:endParaRPr lang="en-US" altLang="zh-CN" sz="2400" b="1" dirty="0">
              <a:latin typeface="Times New Roman" pitchFamily="18" charset="0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400" b="1" dirty="0">
                <a:latin typeface="Times New Roman" pitchFamily="18" charset="0"/>
              </a:rPr>
              <a:t>&lt;class 'tuple'&gt;         </a:t>
            </a:r>
          </a:p>
        </p:txBody>
      </p:sp>
      <p:sp>
        <p:nvSpPr>
          <p:cNvPr id="5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6.3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元组</a:t>
            </a:r>
          </a:p>
        </p:txBody>
      </p:sp>
    </p:spTree>
  </p:cSld>
  <p:clrMapOvr>
    <a:masterClrMapping/>
  </p:clrMapOvr>
  <p:transition>
    <p:random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文本框 99"/>
          <p:cNvSpPr txBox="1">
            <a:spLocks noChangeArrowheads="1"/>
          </p:cNvSpPr>
          <p:nvPr/>
        </p:nvSpPr>
        <p:spPr bwMode="auto">
          <a:xfrm>
            <a:off x="465665" y="815975"/>
            <a:ext cx="10811933" cy="63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3. </a:t>
            </a:r>
            <a:r>
              <a:rPr lang="zh-CN" altLang="en-US" sz="28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元组应用</a:t>
            </a:r>
          </a:p>
        </p:txBody>
      </p:sp>
      <p:sp>
        <p:nvSpPr>
          <p:cNvPr id="35844" name="文本框 2"/>
          <p:cNvSpPr txBox="1">
            <a:spLocks noChangeArrowheads="1"/>
          </p:cNvSpPr>
          <p:nvPr/>
        </p:nvSpPr>
        <p:spPr bwMode="auto">
          <a:xfrm>
            <a:off x="705522" y="2019725"/>
            <a:ext cx="9754659" cy="44670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+mn-lt"/>
              </a:rPr>
              <a:t>&gt;&gt;&gt; v = ('Python', 2, True)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+mn-lt"/>
              </a:rPr>
              <a:t>&gt;&gt;&gt; (</a:t>
            </a:r>
            <a:r>
              <a:rPr lang="en-US" altLang="zh-CN" sz="2400" dirty="0" err="1">
                <a:latin typeface="+mn-lt"/>
              </a:rPr>
              <a:t>x,y,z</a:t>
            </a:r>
            <a:r>
              <a:rPr lang="en-US" altLang="zh-CN" sz="2400" dirty="0">
                <a:latin typeface="+mn-lt"/>
              </a:rPr>
              <a:t>)=v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+mn-lt"/>
              </a:rPr>
              <a:t>&gt;&gt;&gt; x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+mn-lt"/>
              </a:rPr>
              <a:t>'Python'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+mn-lt"/>
              </a:rPr>
              <a:t>&gt;&gt;&gt; y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+mn-lt"/>
              </a:rPr>
              <a:t>2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+mn-lt"/>
              </a:rPr>
              <a:t>&gt;&gt;&gt; z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dirty="0">
                <a:latin typeface="+mn-lt"/>
              </a:rPr>
              <a:t>True</a:t>
            </a: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6.3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元组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7177EA76-09DA-46BA-9C81-8D744BE81F47}"/>
              </a:ext>
            </a:extLst>
          </p:cNvPr>
          <p:cNvSpPr/>
          <p:nvPr/>
        </p:nvSpPr>
        <p:spPr>
          <a:xfrm>
            <a:off x="961261" y="1436617"/>
            <a:ext cx="5134739" cy="583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体" pitchFamily="2" charset="-122"/>
                <a:ea typeface="宋体" pitchFamily="2" charset="-122"/>
              </a:rPr>
              <a:t>利用元组来一次性给多个变量赋值。</a:t>
            </a:r>
            <a:endParaRPr lang="zh-CN" altLang="en-US" dirty="0">
              <a:latin typeface="Calibri" pitchFamily="34" charset="0"/>
            </a:endParaRPr>
          </a:p>
        </p:txBody>
      </p:sp>
    </p:spTree>
  </p:cSld>
  <p:clrMapOvr>
    <a:masterClrMapping/>
  </p:clrMapOvr>
  <p:transition>
    <p:rand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文本框 99"/>
          <p:cNvSpPr txBox="1">
            <a:spLocks noChangeArrowheads="1"/>
          </p:cNvSpPr>
          <p:nvPr/>
        </p:nvSpPr>
        <p:spPr bwMode="auto">
          <a:xfrm>
            <a:off x="407458" y="1324873"/>
            <a:ext cx="11377084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266700" eaLnBrk="1" hangingPunct="1"/>
            <a:r>
              <a:rPr lang="en-US" altLang="zh-CN" b="1" dirty="0">
                <a:latin typeface="宋体" pitchFamily="2" charset="-122"/>
              </a:rPr>
              <a:t>Python</a:t>
            </a:r>
            <a:r>
              <a:rPr lang="zh-CN" altLang="en-US" b="1" dirty="0">
                <a:latin typeface="宋体" pitchFamily="2" charset="-122"/>
              </a:rPr>
              <a:t>中的字符串用一对单引号（</a:t>
            </a:r>
            <a:r>
              <a:rPr lang="en-US" altLang="zh-CN" b="1" dirty="0">
                <a:latin typeface="Verdana" pitchFamily="34" charset="0"/>
                <a:ea typeface="楷体_GB2312" pitchFamily="49" charset="-122"/>
              </a:rPr>
              <a:t>'</a:t>
            </a:r>
            <a:r>
              <a:rPr lang="zh-CN" altLang="en-US" b="1" dirty="0">
                <a:latin typeface="宋体" pitchFamily="2" charset="-122"/>
              </a:rPr>
              <a:t>）或双引号（</a:t>
            </a:r>
            <a:r>
              <a:rPr lang="en-US" altLang="zh-CN" b="1" dirty="0">
                <a:latin typeface="Verdana" pitchFamily="34" charset="0"/>
                <a:ea typeface="楷体_GB2312" pitchFamily="49" charset="-122"/>
              </a:rPr>
              <a:t>"</a:t>
            </a:r>
            <a:r>
              <a:rPr lang="zh-CN" altLang="en-US" b="1" dirty="0">
                <a:latin typeface="宋体" pitchFamily="2" charset="-122"/>
              </a:rPr>
              <a:t>）括起来。例如：</a:t>
            </a:r>
            <a:endParaRPr lang="zh-CN" altLang="en-US" b="1" dirty="0">
              <a:latin typeface="Times New Roman" pitchFamily="18" charset="0"/>
              <a:ea typeface="楷体_GB2312" pitchFamily="49" charset="-122"/>
            </a:endParaRPr>
          </a:p>
          <a:p>
            <a:pPr indent="266700" eaLnBrk="1" hangingPunct="1"/>
            <a:r>
              <a:rPr lang="en-US" altLang="zh-CN" b="1" dirty="0">
                <a:latin typeface="Times New Roman" pitchFamily="18" charset="0"/>
                <a:ea typeface="楷体_GB2312" pitchFamily="49" charset="-122"/>
              </a:rPr>
              <a:t>&gt;&gt;&gt; 'Python'	</a:t>
            </a:r>
          </a:p>
          <a:p>
            <a:pPr indent="266700" eaLnBrk="1" hangingPunct="1"/>
            <a:r>
              <a:rPr lang="en-US" altLang="zh-CN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'Python'</a:t>
            </a:r>
          </a:p>
          <a:p>
            <a:pPr indent="266700" eaLnBrk="1" hangingPunct="1"/>
            <a:r>
              <a:rPr lang="en-US" altLang="zh-CN" b="1" dirty="0">
                <a:latin typeface="Times New Roman" pitchFamily="18" charset="0"/>
                <a:ea typeface="楷体_GB2312" pitchFamily="49" charset="-122"/>
              </a:rPr>
              <a:t>&gt;&gt;&gt;"Python Program"</a:t>
            </a:r>
          </a:p>
          <a:p>
            <a:pPr indent="266700" eaLnBrk="1" hangingPunct="1"/>
            <a:r>
              <a:rPr lang="en-US" altLang="zh-CN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'Python Program'</a:t>
            </a: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  <p:sp>
        <p:nvSpPr>
          <p:cNvPr id="5" name="文本框 99">
            <a:extLst>
              <a:ext uri="{FF2B5EF4-FFF2-40B4-BE49-F238E27FC236}">
                <a16:creationId xmlns:a16="http://schemas.microsoft.com/office/drawing/2014/main" xmlns="" id="{4CC7F8C4-82E5-456B-BA8A-47D35CCFF4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099" y="3581400"/>
            <a:ext cx="677333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en-US" altLang="zh-CN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.</a:t>
            </a:r>
            <a:r>
              <a:rPr lang="zh-CN" altLang="en-US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三重引号字符串</a:t>
            </a:r>
            <a:endParaRPr lang="zh-CN" altLang="en-US" b="1" dirty="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" name="文本框 2">
            <a:extLst>
              <a:ext uri="{FF2B5EF4-FFF2-40B4-BE49-F238E27FC236}">
                <a16:creationId xmlns:a16="http://schemas.microsoft.com/office/drawing/2014/main" xmlns="" id="{141B5562-367D-4DC0-94AD-239209D211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7900" y="4304437"/>
            <a:ext cx="10236200" cy="175432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indent="266700" eaLnBrk="1" hangingPunct="1">
              <a:lnSpc>
                <a:spcPct val="150000"/>
              </a:lnSpc>
            </a:pPr>
            <a:r>
              <a:rPr lang="en-US" altLang="zh-CN" sz="2400" b="1" dirty="0">
                <a:latin typeface="Times New Roman" pitchFamily="18" charset="0"/>
                <a:ea typeface="楷体_GB2312" pitchFamily="49" charset="-122"/>
              </a:rPr>
              <a:t>&gt;&gt;&gt; '''Python is an "object-oriented" </a:t>
            </a:r>
          </a:p>
          <a:p>
            <a:pPr indent="266700" eaLnBrk="1" hangingPunct="1">
              <a:lnSpc>
                <a:spcPct val="150000"/>
              </a:lnSpc>
            </a:pPr>
            <a:r>
              <a:rPr lang="en-US" altLang="zh-CN" sz="2400" b="1" dirty="0">
                <a:latin typeface="Times New Roman" pitchFamily="18" charset="0"/>
                <a:ea typeface="楷体_GB2312" pitchFamily="49" charset="-122"/>
              </a:rPr>
              <a:t>open-source programming language'''</a:t>
            </a:r>
          </a:p>
          <a:p>
            <a:pPr indent="266700" eaLnBrk="1" hangingPunct="1">
              <a:lnSpc>
                <a:spcPct val="150000"/>
              </a:lnSpc>
            </a:pPr>
            <a:r>
              <a:rPr lang="en-US" altLang="zh-CN" sz="24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'Python is an "object-oriented"</a:t>
            </a:r>
            <a:r>
              <a:rPr lang="en-US" altLang="zh-CN" sz="2400" b="1" dirty="0">
                <a:solidFill>
                  <a:srgbClr val="FF0000"/>
                </a:solidFill>
                <a:latin typeface="Times New Roman" pitchFamily="18" charset="0"/>
                <a:ea typeface="楷体_GB2312" pitchFamily="49" charset="-122"/>
              </a:rPr>
              <a:t>\n</a:t>
            </a:r>
            <a:r>
              <a:rPr lang="en-US" altLang="zh-CN" sz="24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 open-source programming language'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9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9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3" grpId="0"/>
      <p:bldP spid="5" grpId="0"/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文本框 99"/>
          <p:cNvSpPr txBox="1">
            <a:spLocks noChangeArrowheads="1"/>
          </p:cNvSpPr>
          <p:nvPr/>
        </p:nvSpPr>
        <p:spPr bwMode="auto">
          <a:xfrm>
            <a:off x="618067" y="1138535"/>
            <a:ext cx="403013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en-US" altLang="zh-CN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.</a:t>
            </a:r>
            <a:r>
              <a:rPr lang="zh-CN" altLang="en-US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字符串基本操作</a:t>
            </a:r>
            <a:endParaRPr lang="zh-CN" altLang="en-US" b="1" dirty="0">
              <a:solidFill>
                <a:srgbClr val="FF0000"/>
              </a:solidFill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9600" y="3019485"/>
            <a:ext cx="6477000" cy="33297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defRPr/>
            </a:pPr>
            <a:r>
              <a:rPr lang="en-US" altLang="zh-CN" b="1" dirty="0">
                <a:latin typeface="宋体" pitchFamily="2" charset="-122"/>
              </a:rPr>
              <a:t>&gt;&gt;&gt; str1="Hello"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b="1" dirty="0">
                <a:latin typeface="宋体" pitchFamily="2" charset="-122"/>
              </a:rPr>
              <a:t>&gt;&gt;&gt; str1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b="1" dirty="0">
                <a:latin typeface="宋体" pitchFamily="2" charset="-122"/>
              </a:rPr>
              <a:t>"Hello"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b="1" dirty="0">
                <a:latin typeface="宋体" pitchFamily="2" charset="-122"/>
              </a:rPr>
              <a:t>&gt;&gt;&gt; str2='Program \n\'Python\''	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b="1" dirty="0">
                <a:latin typeface="宋体" pitchFamily="2" charset="-122"/>
              </a:rPr>
              <a:t>&gt;&gt;&gt; str2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b="1" dirty="0">
                <a:latin typeface="宋体" pitchFamily="2" charset="-122"/>
              </a:rPr>
              <a:t>"Program \</a:t>
            </a:r>
            <a:r>
              <a:rPr lang="en-US" altLang="zh-CN" b="1" dirty="0" err="1">
                <a:latin typeface="宋体" pitchFamily="2" charset="-122"/>
              </a:rPr>
              <a:t>n'Python</a:t>
            </a:r>
            <a:r>
              <a:rPr lang="en-US" altLang="zh-CN" b="1" dirty="0">
                <a:latin typeface="宋体" pitchFamily="2" charset="-122"/>
              </a:rPr>
              <a:t>'"</a:t>
            </a: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EBB7AAD2-D731-4277-9FE4-A2A215424275}"/>
              </a:ext>
            </a:extLst>
          </p:cNvPr>
          <p:cNvSpPr/>
          <p:nvPr/>
        </p:nvSpPr>
        <p:spPr>
          <a:xfrm>
            <a:off x="584200" y="1600200"/>
            <a:ext cx="6502400" cy="1137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rgbClr val="0000CC"/>
                </a:solidFill>
                <a:latin typeface="宋体" pitchFamily="2" charset="-122"/>
              </a:rPr>
              <a:t>字符串创建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>
                <a:latin typeface="宋体" pitchFamily="2" charset="-122"/>
              </a:rPr>
              <a:t>使用赋值运算符“</a:t>
            </a:r>
            <a:r>
              <a:rPr lang="en-US" altLang="zh-CN" dirty="0">
                <a:latin typeface="Calibri" pitchFamily="34" charset="0"/>
              </a:rPr>
              <a:t>=</a:t>
            </a:r>
            <a:r>
              <a:rPr lang="en-US" altLang="zh-CN" dirty="0">
                <a:latin typeface="宋体" pitchFamily="2" charset="-122"/>
              </a:rPr>
              <a:t>”</a:t>
            </a:r>
            <a:r>
              <a:rPr lang="zh-CN" altLang="en-US" dirty="0">
                <a:latin typeface="宋体" pitchFamily="2" charset="-122"/>
              </a:rPr>
              <a:t>将一个字符串赋值给变量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xmlns="" id="{01B2C24A-61CC-41A8-9B92-3DE77EB85F2E}"/>
              </a:ext>
            </a:extLst>
          </p:cNvPr>
          <p:cNvSpPr txBox="1"/>
          <p:nvPr/>
        </p:nvSpPr>
        <p:spPr>
          <a:xfrm>
            <a:off x="7971692" y="1617785"/>
            <a:ext cx="3581400" cy="1134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zh-CN" b="1" dirty="0">
                <a:solidFill>
                  <a:srgbClr val="0000CC"/>
                </a:solidFill>
              </a:rPr>
              <a:t>字符串元素读取</a:t>
            </a:r>
          </a:p>
          <a:p>
            <a:pPr>
              <a:lnSpc>
                <a:spcPct val="150000"/>
              </a:lnSpc>
              <a:defRPr/>
            </a:pPr>
            <a:r>
              <a:rPr lang="zh-CN" altLang="zh-CN" b="1" dirty="0"/>
              <a:t>方法为：字符名[索引]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84F5136B-AEF8-4288-B052-DC3B668370EB}"/>
              </a:ext>
            </a:extLst>
          </p:cNvPr>
          <p:cNvSpPr/>
          <p:nvPr/>
        </p:nvSpPr>
        <p:spPr>
          <a:xfrm>
            <a:off x="7766538" y="3019485"/>
            <a:ext cx="3815862" cy="33478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zh-CN" dirty="0"/>
              <a:t>&gt;&gt;&gt; str1[0]</a:t>
            </a:r>
          </a:p>
          <a:p>
            <a:pPr>
              <a:lnSpc>
                <a:spcPct val="150000"/>
              </a:lnSpc>
              <a:defRPr/>
            </a:pPr>
            <a:r>
              <a:rPr lang="zh-CN" altLang="zh-CN" dirty="0"/>
              <a:t>'H'</a:t>
            </a:r>
          </a:p>
          <a:p>
            <a:pPr>
              <a:lnSpc>
                <a:spcPct val="150000"/>
              </a:lnSpc>
              <a:defRPr/>
            </a:pPr>
            <a:r>
              <a:rPr lang="zh-CN" altLang="zh-CN" dirty="0"/>
              <a:t>&gt;&gt;&gt; str1[-1]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dirty="0"/>
              <a:t>‘</a:t>
            </a:r>
            <a:r>
              <a:rPr lang="zh-CN" altLang="zh-CN" dirty="0"/>
              <a:t>o</a:t>
            </a:r>
            <a:r>
              <a:rPr lang="zh-CN" altLang="en-US" dirty="0"/>
              <a:t>’</a:t>
            </a:r>
            <a:endParaRPr lang="en-US" altLang="zh-CN" dirty="0"/>
          </a:p>
          <a:p>
            <a:pPr>
              <a:lnSpc>
                <a:spcPct val="150000"/>
              </a:lnSpc>
              <a:defRPr/>
            </a:pPr>
            <a:endParaRPr lang="en-US" altLang="zh-CN" dirty="0"/>
          </a:p>
          <a:p>
            <a:pPr>
              <a:lnSpc>
                <a:spcPct val="150000"/>
              </a:lnSpc>
              <a:defRPr/>
            </a:pPr>
            <a:endParaRPr lang="zh-CN" altLang="zh-CN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4" grpId="0"/>
      <p:bldP spid="5" grpId="0" animBg="1"/>
      <p:bldP spid="2" grpId="0"/>
      <p:bldP spid="6" grpId="0"/>
      <p:bldP spid="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6200" y="2586947"/>
            <a:ext cx="4191000" cy="40424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&gt;&gt;&gt; str="Python Program"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&gt;&gt;&gt; str[0:5:2]	</a:t>
            </a:r>
            <a:endParaRPr lang="en-US" altLang="zh-CN" b="1" dirty="0">
              <a:latin typeface="Times New Roman" pitchFamily="18" charset="0"/>
              <a:ea typeface="楷体_GB2312" pitchFamily="49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'Pto'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&gt;&gt;&gt; str[:]             </a:t>
            </a:r>
            <a:endParaRPr lang="en-US" altLang="zh-CN" b="1" dirty="0">
              <a:latin typeface="Times New Roman" pitchFamily="18" charset="0"/>
              <a:ea typeface="楷体_GB2312" pitchFamily="49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'Python Program'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&gt;&gt;&gt; str[-1:-20]          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''                     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&gt;&gt;&gt; str[-1:-20:-1]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'margorP nohtyP'</a:t>
            </a:r>
          </a:p>
        </p:txBody>
      </p:sp>
      <p:sp>
        <p:nvSpPr>
          <p:cNvPr id="3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E87288C3-EE2D-451A-A133-DBE3463B3753}"/>
              </a:ext>
            </a:extLst>
          </p:cNvPr>
          <p:cNvSpPr/>
          <p:nvPr/>
        </p:nvSpPr>
        <p:spPr>
          <a:xfrm>
            <a:off x="228600" y="990600"/>
            <a:ext cx="4038600" cy="1384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  <a:buFont typeface="Wingdings" pitchFamily="2" charset="2"/>
              <a:buChar char="n"/>
              <a:defRPr/>
            </a:pPr>
            <a:r>
              <a:rPr lang="zh-CN" altLang="zh-CN" dirty="0">
                <a:solidFill>
                  <a:srgbClr val="0000CC"/>
                </a:solidFill>
                <a:latin typeface="Times New Roman" pitchFamily="18" charset="0"/>
              </a:rPr>
              <a:t>字符串分片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en-US" dirty="0">
                <a:latin typeface="Times New Roman" pitchFamily="18" charset="0"/>
              </a:rPr>
              <a:t>方法：</a:t>
            </a:r>
            <a:r>
              <a:rPr lang="zh-CN" altLang="zh-CN" dirty="0">
                <a:latin typeface="Times New Roman" pitchFamily="18" charset="0"/>
              </a:rPr>
              <a:t>字符</a:t>
            </a:r>
            <a:r>
              <a:rPr lang="zh-CN" altLang="en-US" dirty="0">
                <a:latin typeface="Times New Roman" pitchFamily="18" charset="0"/>
              </a:rPr>
              <a:t>串</a:t>
            </a:r>
            <a:r>
              <a:rPr lang="zh-CN" altLang="zh-CN" dirty="0">
                <a:latin typeface="Times New Roman" pitchFamily="18" charset="0"/>
              </a:rPr>
              <a:t>名[开始索引:结束索引:步长] </a:t>
            </a:r>
            <a:endParaRPr lang="en-US" altLang="zh-CN" dirty="0">
              <a:latin typeface="Times New Roman" pitchFamily="18" charset="0"/>
            </a:endParaRP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xmlns="" id="{60DE08C2-60FD-45D6-8832-D92C199AE534}"/>
              </a:ext>
            </a:extLst>
          </p:cNvPr>
          <p:cNvSpPr txBox="1"/>
          <p:nvPr/>
        </p:nvSpPr>
        <p:spPr>
          <a:xfrm>
            <a:off x="4724400" y="2324233"/>
            <a:ext cx="7391400" cy="445756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&gt;&gt;&gt; "Hello"+"World"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'HelloWorld'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&gt;&gt;&gt; "P"+"y"+"t"+"h"+"o"+"n"+"Program"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'PythonProgram'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将字符串和数值类型数据进行连接时，需要使用str()函数将数值数据转换成字符串，然后再进行连接运算。</a:t>
            </a:r>
            <a:endParaRPr lang="en-US" altLang="zh-CN" b="1" dirty="0">
              <a:latin typeface="Times New Roman" pitchFamily="18" charset="0"/>
              <a:ea typeface="楷体_GB2312" pitchFamily="49" charset="-122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&gt;&gt;&gt; "Python"+str(3)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b="1" dirty="0">
                <a:latin typeface="Times New Roman" pitchFamily="18" charset="0"/>
                <a:ea typeface="楷体_GB2312" pitchFamily="49" charset="-122"/>
              </a:rPr>
              <a:t>'Python3'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136ECCDC-E8F5-4FEF-97AB-0FBCA849D9B9}"/>
              </a:ext>
            </a:extLst>
          </p:cNvPr>
          <p:cNvSpPr/>
          <p:nvPr/>
        </p:nvSpPr>
        <p:spPr>
          <a:xfrm>
            <a:off x="4953000" y="998738"/>
            <a:ext cx="6474941" cy="1134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zh-CN" dirty="0">
                <a:solidFill>
                  <a:srgbClr val="0000CC"/>
                </a:solidFill>
                <a:latin typeface="Times New Roman" pitchFamily="18" charset="0"/>
              </a:rPr>
              <a:t>连接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dirty="0">
                <a:latin typeface="Times New Roman" pitchFamily="18" charset="0"/>
              </a:rPr>
              <a:t>使用运算符“+”，将两个字符串对象连接起来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  <p:bldP spid="6" grpId="0" animBg="1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152400" y="3625440"/>
            <a:ext cx="5562600" cy="22419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zh-CN" b="1" dirty="0">
                <a:solidFill>
                  <a:srgbClr val="000000"/>
                </a:solidFill>
                <a:latin typeface="Times New Roman" pitchFamily="18" charset="0"/>
                <a:ea typeface="楷体_GB2312" pitchFamily="49" charset="-122"/>
              </a:rPr>
              <a:t>&gt;&gt;&gt; "Hello"*3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zh-CN" b="1" dirty="0">
                <a:solidFill>
                  <a:srgbClr val="1818FF"/>
                </a:solidFill>
                <a:latin typeface="Times New Roman" pitchFamily="18" charset="0"/>
                <a:ea typeface="楷体_GB2312" pitchFamily="49" charset="-122"/>
              </a:rPr>
              <a:t>'HelloHelloHello'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zh-CN" b="1" dirty="0">
                <a:solidFill>
                  <a:srgbClr val="000000"/>
                </a:solidFill>
                <a:latin typeface="Times New Roman" pitchFamily="18" charset="0"/>
                <a:ea typeface="楷体_GB2312" pitchFamily="49" charset="-122"/>
              </a:rPr>
              <a:t>&gt;&gt;&gt; 3*"Hello World!"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zh-CN" b="1" dirty="0">
                <a:solidFill>
                  <a:srgbClr val="1818FF"/>
                </a:solidFill>
                <a:latin typeface="Times New Roman" pitchFamily="18" charset="0"/>
                <a:ea typeface="楷体_GB2312" pitchFamily="49" charset="-122"/>
              </a:rPr>
              <a:t>'Hello World!Hello World!Hello World!'</a:t>
            </a:r>
          </a:p>
        </p:txBody>
      </p:sp>
      <p:sp>
        <p:nvSpPr>
          <p:cNvPr id="3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C32B19C6-8D3C-45A4-8D78-ABB20A189736}"/>
              </a:ext>
            </a:extLst>
          </p:cNvPr>
          <p:cNvSpPr/>
          <p:nvPr/>
        </p:nvSpPr>
        <p:spPr>
          <a:xfrm>
            <a:off x="331573" y="914400"/>
            <a:ext cx="5383427" cy="2242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zh-CN" dirty="0">
                <a:solidFill>
                  <a:srgbClr val="0000CC"/>
                </a:solidFill>
                <a:latin typeface="Times New Roman" pitchFamily="18" charset="0"/>
              </a:rPr>
              <a:t>重复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zh-CN" dirty="0">
                <a:solidFill>
                  <a:srgbClr val="000000"/>
                </a:solidFill>
                <a:latin typeface="Times New Roman" pitchFamily="18" charset="0"/>
              </a:rPr>
              <a:t>字符串重复操作使用</a:t>
            </a:r>
            <a:r>
              <a:rPr lang="zh-CN" altLang="zh-CN" dirty="0">
                <a:solidFill>
                  <a:srgbClr val="FF0000"/>
                </a:solidFill>
                <a:latin typeface="Times New Roman" pitchFamily="18" charset="0"/>
              </a:rPr>
              <a:t>运算符“*”</a:t>
            </a:r>
            <a:r>
              <a:rPr lang="zh-CN" altLang="zh-CN" dirty="0">
                <a:solidFill>
                  <a:srgbClr val="000000"/>
                </a:solidFill>
                <a:latin typeface="Times New Roman" pitchFamily="18" charset="0"/>
              </a:rPr>
              <a:t>，构建一个由字符串自身重复连接而成的字符串对象。</a:t>
            </a:r>
          </a:p>
        </p:txBody>
      </p:sp>
      <p:sp>
        <p:nvSpPr>
          <p:cNvPr id="5" name="文本框 99">
            <a:extLst>
              <a:ext uri="{FF2B5EF4-FFF2-40B4-BE49-F238E27FC236}">
                <a16:creationId xmlns:a16="http://schemas.microsoft.com/office/drawing/2014/main" xmlns="" id="{07619B6F-1F47-47A8-9102-01948BDC11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1143000"/>
            <a:ext cx="3429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2667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n"/>
              <a:defRPr/>
            </a:pPr>
            <a:r>
              <a:rPr lang="zh-CN" altLang="en-US" sz="2400" b="1" dirty="0">
                <a:solidFill>
                  <a:srgbClr val="0000CC"/>
                </a:solidFill>
                <a:latin typeface="宋体" pitchFamily="2" charset="-122"/>
              </a:rPr>
              <a:t>关系运算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xmlns="" id="{402B114A-3DE0-46EA-A67B-7333FDC0E4D1}"/>
              </a:ext>
            </a:extLst>
          </p:cNvPr>
          <p:cNvSpPr txBox="1"/>
          <p:nvPr/>
        </p:nvSpPr>
        <p:spPr>
          <a:xfrm>
            <a:off x="6096000" y="3528242"/>
            <a:ext cx="5904470" cy="33297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宋体" pitchFamily="2" charset="-122"/>
              </a:rPr>
              <a:t>&gt;&gt;&gt; "a"=="a"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宋体" pitchFamily="2" charset="-122"/>
              </a:rPr>
              <a:t>True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宋体" pitchFamily="2" charset="-122"/>
              </a:rPr>
              <a:t>&gt;&gt;&gt; "a"=="A"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宋体" pitchFamily="2" charset="-122"/>
              </a:rPr>
              <a:t>False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宋体" pitchFamily="2" charset="-122"/>
              </a:rPr>
              <a:t>&gt;&gt;&gt; "0"&gt;"1"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宋体" pitchFamily="2" charset="-122"/>
              </a:rPr>
              <a:t>False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241E7A7F-D06F-4FE5-AFEB-D559CB8F568E}"/>
              </a:ext>
            </a:extLst>
          </p:cNvPr>
          <p:cNvSpPr/>
          <p:nvPr/>
        </p:nvSpPr>
        <p:spPr>
          <a:xfrm>
            <a:off x="6172200" y="1688789"/>
            <a:ext cx="5904470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FF0000"/>
                </a:solidFill>
                <a:latin typeface="宋体" pitchFamily="2" charset="-122"/>
              </a:rPr>
              <a:t>（</a:t>
            </a:r>
            <a:r>
              <a:rPr lang="en-US" altLang="zh-CN" dirty="0">
                <a:solidFill>
                  <a:srgbClr val="FF0000"/>
                </a:solidFill>
                <a:latin typeface="宋体" pitchFamily="2" charset="-122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宋体" pitchFamily="2" charset="-122"/>
              </a:rPr>
              <a:t>）单字符字符串的比较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>
                <a:solidFill>
                  <a:srgbClr val="000000"/>
                </a:solidFill>
                <a:latin typeface="宋体" pitchFamily="2" charset="-122"/>
              </a:rPr>
              <a:t>单个字符字符串的比较是按照字符的</a:t>
            </a:r>
            <a:r>
              <a:rPr lang="en-US" altLang="zh-CN" dirty="0">
                <a:solidFill>
                  <a:srgbClr val="FF0000"/>
                </a:solidFill>
                <a:latin typeface="宋体" pitchFamily="2" charset="-122"/>
              </a:rPr>
              <a:t>ASCII</a:t>
            </a:r>
            <a:r>
              <a:rPr lang="zh-CN" altLang="en-US" dirty="0">
                <a:solidFill>
                  <a:srgbClr val="FF0000"/>
                </a:solidFill>
                <a:latin typeface="宋体" pitchFamily="2" charset="-122"/>
              </a:rPr>
              <a:t>码值大小</a:t>
            </a:r>
            <a:r>
              <a:rPr lang="zh-CN" altLang="en-US" dirty="0">
                <a:solidFill>
                  <a:srgbClr val="000000"/>
                </a:solidFill>
                <a:latin typeface="宋体" pitchFamily="2" charset="-122"/>
              </a:rPr>
              <a:t>进行比较。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5" grpId="0"/>
      <p:bldP spid="6" grpId="0" animBg="1"/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27567" y="2288343"/>
            <a:ext cx="4373034" cy="35790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 "abc"&lt;"abd“</a:t>
            </a:r>
            <a:endParaRPr lang="en-US" altLang="zh-CN" sz="2400" b="1" dirty="0">
              <a:latin typeface="宋体" pitchFamily="2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True</a:t>
            </a:r>
            <a:endParaRPr lang="en-US" altLang="zh-CN" sz="2400" b="1" dirty="0">
              <a:latin typeface="宋体" pitchFamily="2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 "abc"&gt;"abcd“</a:t>
            </a:r>
            <a:endParaRPr lang="en-US" altLang="zh-CN" sz="2400" b="1" dirty="0">
              <a:latin typeface="宋体" pitchFamily="2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False</a:t>
            </a:r>
            <a:endParaRPr lang="en-US" altLang="zh-CN" sz="2400" b="1" dirty="0">
              <a:latin typeface="宋体" pitchFamily="2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 "abc"&lt;"cde“</a:t>
            </a:r>
            <a:endParaRPr lang="en-US" altLang="zh-CN" sz="2400" b="1" dirty="0">
              <a:latin typeface="宋体" pitchFamily="2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True</a:t>
            </a:r>
            <a:endParaRPr lang="en-US" altLang="zh-CN" sz="2400" b="1" dirty="0">
              <a:latin typeface="宋体" pitchFamily="2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 ""&lt;"0"     </a:t>
            </a:r>
            <a:endParaRPr lang="en-US" altLang="zh-CN" sz="2400" b="1" dirty="0">
              <a:latin typeface="宋体" pitchFamily="2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True</a:t>
            </a:r>
            <a:endParaRPr lang="en-US" altLang="zh-CN" sz="2400" b="1" dirty="0">
              <a:latin typeface="宋体" pitchFamily="2" charset="-122"/>
            </a:endParaRPr>
          </a:p>
        </p:txBody>
      </p:sp>
      <p:sp>
        <p:nvSpPr>
          <p:cNvPr id="8" name="文本框 99"/>
          <p:cNvSpPr txBox="1">
            <a:spLocks noChangeArrowheads="1"/>
          </p:cNvSpPr>
          <p:nvPr/>
        </p:nvSpPr>
        <p:spPr bwMode="auto">
          <a:xfrm>
            <a:off x="601133" y="1143000"/>
            <a:ext cx="245321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2667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n"/>
              <a:defRPr/>
            </a:pPr>
            <a:r>
              <a:rPr lang="zh-CN" altLang="en-US" sz="2400" b="1" dirty="0">
                <a:solidFill>
                  <a:srgbClr val="0000CC"/>
                </a:solidFill>
                <a:latin typeface="宋体" pitchFamily="2" charset="-122"/>
              </a:rPr>
              <a:t>关系运算</a:t>
            </a: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C6A6E56D-450C-4CCC-8233-DD5D48D08AEE}"/>
              </a:ext>
            </a:extLst>
          </p:cNvPr>
          <p:cNvSpPr/>
          <p:nvPr/>
        </p:nvSpPr>
        <p:spPr>
          <a:xfrm>
            <a:off x="386124" y="1665286"/>
            <a:ext cx="4033476" cy="493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lnSpc>
                <a:spcPct val="120000"/>
              </a:lnSpc>
              <a:defRPr/>
            </a:pPr>
            <a:r>
              <a:rPr lang="zh-CN" altLang="en-US" dirty="0">
                <a:solidFill>
                  <a:srgbClr val="FF0000"/>
                </a:solidFill>
                <a:latin typeface="宋体" pitchFamily="2" charset="-122"/>
              </a:rPr>
              <a:t>（</a:t>
            </a:r>
            <a:r>
              <a:rPr lang="en-US" altLang="zh-CN" dirty="0">
                <a:solidFill>
                  <a:srgbClr val="FF0000"/>
                </a:solidFill>
                <a:latin typeface="宋体" pitchFamily="2" charset="-122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宋体" pitchFamily="2" charset="-122"/>
              </a:rPr>
              <a:t>）多个字符字符串的比较</a:t>
            </a:r>
            <a:endParaRPr lang="en-US" altLang="zh-CN" dirty="0">
              <a:solidFill>
                <a:srgbClr val="FF0000"/>
              </a:solidFill>
              <a:latin typeface="宋体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CEE6B217-7DA0-4093-BD4C-781588810FA0}"/>
              </a:ext>
            </a:extLst>
          </p:cNvPr>
          <p:cNvSpPr/>
          <p:nvPr/>
        </p:nvSpPr>
        <p:spPr>
          <a:xfrm>
            <a:off x="228600" y="5859682"/>
            <a:ext cx="4643076" cy="937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20000"/>
              </a:lnSpc>
              <a:defRPr/>
            </a:pPr>
            <a:r>
              <a:rPr lang="zh-CN" altLang="zh-CN" dirty="0">
                <a:solidFill>
                  <a:srgbClr val="FF0000"/>
                </a:solidFill>
                <a:latin typeface="宋体" pitchFamily="2" charset="-122"/>
              </a:rPr>
              <a:t>注意：空字符串（""）比其他字符串都小，因为它的长度为0。</a:t>
            </a:r>
          </a:p>
        </p:txBody>
      </p:sp>
      <p:sp>
        <p:nvSpPr>
          <p:cNvPr id="7" name="文本框 99">
            <a:extLst>
              <a:ext uri="{FF2B5EF4-FFF2-40B4-BE49-F238E27FC236}">
                <a16:creationId xmlns:a16="http://schemas.microsoft.com/office/drawing/2014/main" xmlns="" id="{86F27193-D045-4A40-B803-E714834665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1843" y="3221534"/>
            <a:ext cx="4800600" cy="34078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 indent="2667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defRPr/>
            </a:pPr>
            <a:r>
              <a:rPr lang="en-US" altLang="zh-CN" sz="2800" b="1" dirty="0">
                <a:latin typeface="宋体" pitchFamily="2" charset="-122"/>
              </a:rPr>
              <a:t>&gt;&gt;&gt; "ab" in "</a:t>
            </a:r>
            <a:r>
              <a:rPr lang="en-US" altLang="zh-CN" sz="2800" b="1" dirty="0" err="1">
                <a:latin typeface="宋体" pitchFamily="2" charset="-122"/>
              </a:rPr>
              <a:t>aabb</a:t>
            </a:r>
            <a:r>
              <a:rPr lang="en-US" altLang="zh-CN" sz="2800" b="1" dirty="0">
                <a:latin typeface="宋体" pitchFamily="2" charset="-122"/>
              </a:rPr>
              <a:t>"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800" b="1" dirty="0">
                <a:latin typeface="宋体" pitchFamily="2" charset="-122"/>
              </a:rPr>
              <a:t>True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800" b="1" dirty="0">
                <a:latin typeface="宋体" pitchFamily="2" charset="-122"/>
              </a:rPr>
              <a:t>&gt;&gt;&gt; "</a:t>
            </a:r>
            <a:r>
              <a:rPr lang="en-US" altLang="zh-CN" sz="2800" b="1" dirty="0" err="1">
                <a:latin typeface="宋体" pitchFamily="2" charset="-122"/>
              </a:rPr>
              <a:t>abc</a:t>
            </a:r>
            <a:r>
              <a:rPr lang="en-US" altLang="zh-CN" sz="2800" b="1" dirty="0">
                <a:latin typeface="宋体" pitchFamily="2" charset="-122"/>
              </a:rPr>
              <a:t>" in "</a:t>
            </a:r>
            <a:r>
              <a:rPr lang="en-US" altLang="zh-CN" sz="2800" b="1" dirty="0" err="1">
                <a:latin typeface="宋体" pitchFamily="2" charset="-122"/>
              </a:rPr>
              <a:t>aabbcc</a:t>
            </a:r>
            <a:r>
              <a:rPr lang="en-US" altLang="zh-CN" sz="2800" b="1" dirty="0">
                <a:latin typeface="宋体" pitchFamily="2" charset="-122"/>
              </a:rPr>
              <a:t>"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800" b="1" dirty="0">
                <a:latin typeface="宋体" pitchFamily="2" charset="-122"/>
              </a:rPr>
              <a:t>False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800" b="1" dirty="0">
                <a:latin typeface="宋体" pitchFamily="2" charset="-122"/>
              </a:rPr>
              <a:t>&gt;&gt;&gt; "a" not in "</a:t>
            </a:r>
            <a:r>
              <a:rPr lang="en-US" altLang="zh-CN" sz="2800" b="1" dirty="0" err="1">
                <a:latin typeface="宋体" pitchFamily="2" charset="-122"/>
              </a:rPr>
              <a:t>abc</a:t>
            </a:r>
            <a:r>
              <a:rPr lang="en-US" altLang="zh-CN" sz="2800" b="1" dirty="0">
                <a:latin typeface="宋体" pitchFamily="2" charset="-122"/>
              </a:rPr>
              <a:t>"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en-US" altLang="zh-CN" sz="2800" b="1" dirty="0">
                <a:latin typeface="宋体" pitchFamily="2" charset="-122"/>
              </a:rPr>
              <a:t>False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76731428-806F-4442-B905-539D209FACAA}"/>
              </a:ext>
            </a:extLst>
          </p:cNvPr>
          <p:cNvSpPr/>
          <p:nvPr/>
        </p:nvSpPr>
        <p:spPr>
          <a:xfrm>
            <a:off x="6921843" y="990600"/>
            <a:ext cx="5041557" cy="1962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rgbClr val="0000CC"/>
                </a:solidFill>
                <a:latin typeface="宋体" pitchFamily="2" charset="-122"/>
              </a:rPr>
              <a:t>成员运算</a:t>
            </a: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latin typeface="宋体" pitchFamily="2" charset="-122"/>
              </a:rPr>
              <a:t>字符串使用</a:t>
            </a:r>
            <a:r>
              <a:rPr lang="en-US" altLang="zh-CN" dirty="0">
                <a:solidFill>
                  <a:srgbClr val="C00000"/>
                </a:solidFill>
                <a:latin typeface="宋体" pitchFamily="2" charset="-122"/>
              </a:rPr>
              <a:t>in</a:t>
            </a:r>
            <a:r>
              <a:rPr lang="zh-CN" altLang="en-US" dirty="0">
                <a:solidFill>
                  <a:srgbClr val="C00000"/>
                </a:solidFill>
                <a:latin typeface="宋体" pitchFamily="2" charset="-122"/>
              </a:rPr>
              <a:t>或</a:t>
            </a:r>
            <a:r>
              <a:rPr lang="en-US" altLang="zh-CN" dirty="0">
                <a:solidFill>
                  <a:srgbClr val="C00000"/>
                </a:solidFill>
                <a:latin typeface="宋体" pitchFamily="2" charset="-122"/>
              </a:rPr>
              <a:t>not in</a:t>
            </a:r>
            <a:r>
              <a:rPr lang="zh-CN" altLang="en-US" dirty="0">
                <a:solidFill>
                  <a:srgbClr val="C00000"/>
                </a:solidFill>
                <a:latin typeface="宋体" pitchFamily="2" charset="-122"/>
              </a:rPr>
              <a:t>运算符</a:t>
            </a:r>
            <a:r>
              <a:rPr lang="zh-CN" altLang="en-US" dirty="0">
                <a:latin typeface="宋体" pitchFamily="2" charset="-122"/>
              </a:rPr>
              <a:t>判断一个字符串是否属于另一个字符串。</a:t>
            </a:r>
            <a:endParaRPr lang="en-US" altLang="zh-CN" dirty="0">
              <a:latin typeface="宋体" pitchFamily="2" charset="-122"/>
            </a:endParaRPr>
          </a:p>
          <a:p>
            <a:pPr eaLnBrk="1" hangingPunct="1">
              <a:lnSpc>
                <a:spcPct val="130000"/>
              </a:lnSpc>
              <a:defRPr/>
            </a:pPr>
            <a:r>
              <a:rPr lang="zh-CN" altLang="en-US" dirty="0">
                <a:solidFill>
                  <a:srgbClr val="C00000"/>
                </a:solidFill>
                <a:latin typeface="宋体" pitchFamily="2" charset="-122"/>
              </a:rPr>
              <a:t>字符串</a:t>
            </a:r>
            <a:r>
              <a:rPr lang="en-US" altLang="zh-CN" dirty="0">
                <a:solidFill>
                  <a:srgbClr val="C00000"/>
                </a:solidFill>
                <a:latin typeface="宋体" pitchFamily="2" charset="-122"/>
              </a:rPr>
              <a:t>1 [not] in </a:t>
            </a:r>
            <a:r>
              <a:rPr lang="zh-CN" altLang="en-US" dirty="0">
                <a:solidFill>
                  <a:srgbClr val="C00000"/>
                </a:solidFill>
                <a:latin typeface="宋体" pitchFamily="2" charset="-122"/>
              </a:rPr>
              <a:t>字符串</a:t>
            </a:r>
            <a:r>
              <a:rPr lang="en-US" altLang="zh-CN" dirty="0">
                <a:solidFill>
                  <a:srgbClr val="C00000"/>
                </a:solidFill>
                <a:latin typeface="宋体" pitchFamily="2" charset="-122"/>
              </a:rPr>
              <a:t>2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2" grpId="0"/>
      <p:bldP spid="3" grpId="0"/>
      <p:bldP spid="7" grpId="0" animBg="1"/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635229" y="2362200"/>
            <a:ext cx="9727971" cy="454194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宋体" pitchFamily="2" charset="-122"/>
              </a:rPr>
              <a:t>   </a:t>
            </a:r>
            <a:r>
              <a:rPr lang="en-US" altLang="zh-CN" sz="2400" b="1" dirty="0" err="1">
                <a:latin typeface="宋体" pitchFamily="2" charset="-122"/>
              </a:rPr>
              <a:t>str.find</a:t>
            </a:r>
            <a:r>
              <a:rPr lang="en-US" altLang="zh-CN" sz="2400" b="1" dirty="0">
                <a:latin typeface="宋体" pitchFamily="2" charset="-122"/>
              </a:rPr>
              <a:t>(</a:t>
            </a:r>
            <a:r>
              <a:rPr lang="zh-CN" altLang="en-US" sz="2400" b="1" dirty="0">
                <a:latin typeface="宋体" pitchFamily="2" charset="-122"/>
              </a:rPr>
              <a:t>substr,[star</a:t>
            </a:r>
            <a:r>
              <a:rPr lang="en-US" altLang="zh-CN" sz="2400" b="1" dirty="0">
                <a:latin typeface="宋体" pitchFamily="2" charset="-122"/>
              </a:rPr>
              <a:t>t,[,end]])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&gt;&gt;&gt; s</a:t>
            </a:r>
            <a:r>
              <a:rPr lang="en-US" altLang="zh-CN" sz="2400" b="1" dirty="0">
                <a:latin typeface="宋体" pitchFamily="2" charset="-122"/>
              </a:rPr>
              <a:t>1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="</a:t>
            </a:r>
            <a:r>
              <a:rPr lang="en-US" altLang="zh-CN" sz="2400" b="1" dirty="0" err="1">
                <a:latin typeface="Verdana" pitchFamily="34" charset="0"/>
                <a:ea typeface="楷体_GB2312" pitchFamily="49" charset="-122"/>
              </a:rPr>
              <a:t>beijing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 </a:t>
            </a:r>
            <a:r>
              <a:rPr lang="en-US" altLang="zh-CN" sz="2400" b="1" dirty="0" err="1">
                <a:latin typeface="Verdana" pitchFamily="34" charset="0"/>
                <a:ea typeface="楷体_GB2312" pitchFamily="49" charset="-122"/>
              </a:rPr>
              <a:t>xi'an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 </a:t>
            </a:r>
            <a:r>
              <a:rPr lang="en-US" altLang="zh-CN" sz="2400" b="1" dirty="0" err="1">
                <a:latin typeface="Verdana" pitchFamily="34" charset="0"/>
                <a:ea typeface="楷体_GB2312" pitchFamily="49" charset="-122"/>
              </a:rPr>
              <a:t>tianjin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 </a:t>
            </a:r>
            <a:r>
              <a:rPr lang="en-US" altLang="zh-CN" sz="2400" b="1" dirty="0" err="1">
                <a:latin typeface="Verdana" pitchFamily="34" charset="0"/>
                <a:ea typeface="楷体_GB2312" pitchFamily="49" charset="-122"/>
              </a:rPr>
              <a:t>beijing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 </a:t>
            </a:r>
            <a:r>
              <a:rPr lang="en-US" altLang="zh-CN" sz="2400" b="1" dirty="0" err="1">
                <a:latin typeface="Verdana" pitchFamily="34" charset="0"/>
                <a:ea typeface="楷体_GB2312" pitchFamily="49" charset="-122"/>
              </a:rPr>
              <a:t>chongqing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&gt;&gt;&gt; s</a:t>
            </a:r>
            <a:r>
              <a:rPr lang="en-US" altLang="zh-CN" sz="2400" b="1" dirty="0">
                <a:latin typeface="宋体" pitchFamily="2" charset="-122"/>
              </a:rPr>
              <a:t>1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.find("</a:t>
            </a:r>
            <a:r>
              <a:rPr lang="en-US" altLang="zh-CN" sz="2400" b="1" dirty="0" err="1">
                <a:latin typeface="Verdana" pitchFamily="34" charset="0"/>
                <a:ea typeface="楷体_GB2312" pitchFamily="49" charset="-122"/>
              </a:rPr>
              <a:t>beijing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")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0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&gt;&gt;&gt; s</a:t>
            </a:r>
            <a:r>
              <a:rPr lang="en-US" altLang="zh-CN" sz="2400" b="1" dirty="0">
                <a:latin typeface="宋体" pitchFamily="2" charset="-122"/>
              </a:rPr>
              <a:t>1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.find("beijing",3)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22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&gt;&gt;&gt; s</a:t>
            </a:r>
            <a:r>
              <a:rPr lang="en-US" altLang="zh-CN" sz="2400" b="1" dirty="0">
                <a:latin typeface="宋体" pitchFamily="2" charset="-122"/>
              </a:rPr>
              <a:t>1</a:t>
            </a: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.find("beijing",3,20)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400" b="1" dirty="0">
                <a:latin typeface="Verdana" pitchFamily="34" charset="0"/>
                <a:ea typeface="楷体_GB2312" pitchFamily="49" charset="-122"/>
              </a:rPr>
              <a:t>-1</a:t>
            </a: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0CB50D50-1436-41EF-BC0D-0EAB31301F31}"/>
              </a:ext>
            </a:extLst>
          </p:cNvPr>
          <p:cNvSpPr/>
          <p:nvPr/>
        </p:nvSpPr>
        <p:spPr>
          <a:xfrm>
            <a:off x="708454" y="914400"/>
            <a:ext cx="6096000" cy="122341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lnSpc>
                <a:spcPct val="150000"/>
              </a:lnSpc>
              <a:defRPr/>
            </a:pPr>
            <a:r>
              <a:rPr lang="en-US" altLang="zh-CN" sz="2800" dirty="0">
                <a:solidFill>
                  <a:srgbClr val="C00000"/>
                </a:solidFill>
                <a:latin typeface="宋体" pitchFamily="2" charset="-122"/>
              </a:rPr>
              <a:t>3.</a:t>
            </a:r>
            <a:r>
              <a:rPr lang="zh-CN" altLang="en-US" sz="2800" dirty="0">
                <a:solidFill>
                  <a:srgbClr val="C00000"/>
                </a:solidFill>
                <a:latin typeface="宋体" pitchFamily="2" charset="-122"/>
              </a:rPr>
              <a:t>字符串的常用方法</a:t>
            </a: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rgbClr val="0000CC"/>
                </a:solidFill>
                <a:latin typeface="宋体" pitchFamily="2" charset="-122"/>
              </a:rPr>
              <a:t>子串查找：</a:t>
            </a:r>
            <a:r>
              <a:rPr lang="en-US" altLang="zh-CN" dirty="0">
                <a:solidFill>
                  <a:srgbClr val="0000CC"/>
                </a:solidFill>
                <a:latin typeface="宋体" pitchFamily="2" charset="-122"/>
              </a:rPr>
              <a:t>find()</a:t>
            </a:r>
            <a:r>
              <a:rPr lang="zh-CN" altLang="en-US" dirty="0">
                <a:solidFill>
                  <a:srgbClr val="0000CC"/>
                </a:solidFill>
                <a:latin typeface="宋体" pitchFamily="2" charset="-122"/>
              </a:rPr>
              <a:t>方法</a:t>
            </a:r>
          </a:p>
        </p:txBody>
      </p:sp>
    </p:spTree>
  </p:cSld>
  <p:clrMapOvr>
    <a:masterClrMapping/>
  </p:clrMapOvr>
  <p:transition>
    <p:random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文本框 99"/>
          <p:cNvSpPr txBox="1">
            <a:spLocks noChangeArrowheads="1"/>
          </p:cNvSpPr>
          <p:nvPr/>
        </p:nvSpPr>
        <p:spPr bwMode="auto">
          <a:xfrm>
            <a:off x="518584" y="1083338"/>
            <a:ext cx="9920816" cy="1057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buFont typeface="Wingdings" pitchFamily="2" charset="2"/>
              <a:buChar char="n"/>
              <a:defRPr/>
            </a:pPr>
            <a:r>
              <a:rPr lang="zh-CN" altLang="en-US" sz="2800" b="1" dirty="0">
                <a:solidFill>
                  <a:srgbClr val="0000CC"/>
                </a:solidFill>
                <a:latin typeface="宋体" pitchFamily="2" charset="-122"/>
              </a:rPr>
              <a:t>字符串替换：</a:t>
            </a:r>
            <a:r>
              <a:rPr lang="en-US" altLang="zh-CN" sz="2800" b="1" dirty="0">
                <a:latin typeface="宋体" pitchFamily="2" charset="-122"/>
              </a:rPr>
              <a:t>replace()</a:t>
            </a:r>
            <a:r>
              <a:rPr lang="zh-CN" altLang="en-US" sz="2800" b="1" dirty="0">
                <a:latin typeface="宋体" pitchFamily="2" charset="-122"/>
              </a:rPr>
              <a:t>方法</a:t>
            </a:r>
            <a:endParaRPr lang="en-US" altLang="zh-CN" sz="2800" b="1" dirty="0">
              <a:latin typeface="宋体" pitchFamily="2" charset="-122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800" b="1" dirty="0">
                <a:solidFill>
                  <a:srgbClr val="C00000"/>
                </a:solidFill>
                <a:latin typeface="宋体" pitchFamily="2" charset="-122"/>
              </a:rPr>
              <a:t>	</a:t>
            </a:r>
            <a:r>
              <a:rPr lang="en-US" altLang="zh-CN" sz="2800" b="1" dirty="0" err="1">
                <a:solidFill>
                  <a:srgbClr val="FF0000"/>
                </a:solidFill>
                <a:latin typeface="宋体" pitchFamily="2" charset="-122"/>
              </a:rPr>
              <a:t>str.replace</a:t>
            </a:r>
            <a:r>
              <a:rPr lang="en-US" altLang="zh-CN" sz="2800" b="1" dirty="0">
                <a:solidFill>
                  <a:srgbClr val="FF0000"/>
                </a:solidFill>
                <a:latin typeface="宋体" pitchFamily="2" charset="-122"/>
              </a:rPr>
              <a:t>(</a:t>
            </a:r>
            <a:r>
              <a:rPr lang="en-US" altLang="zh-CN" sz="2800" b="1" dirty="0" err="1">
                <a:solidFill>
                  <a:srgbClr val="FF0000"/>
                </a:solidFill>
                <a:latin typeface="宋体" pitchFamily="2" charset="-122"/>
              </a:rPr>
              <a:t>old,new</a:t>
            </a:r>
            <a:r>
              <a:rPr lang="en-US" altLang="zh-CN" sz="2800" b="1" dirty="0">
                <a:solidFill>
                  <a:srgbClr val="FF0000"/>
                </a:solidFill>
                <a:latin typeface="宋体" pitchFamily="2" charset="-122"/>
              </a:rPr>
              <a:t>(,max))</a:t>
            </a: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546101" y="2575679"/>
            <a:ext cx="10579099" cy="313932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b="1" dirty="0">
                <a:latin typeface="Verdana" pitchFamily="34" charset="0"/>
                <a:ea typeface="楷体_GB2312" pitchFamily="49" charset="-122"/>
              </a:rPr>
              <a:t>&gt;&gt;&gt; s2 = "this is string example. this is string example."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b="1" dirty="0">
                <a:latin typeface="Verdana" pitchFamily="34" charset="0"/>
                <a:ea typeface="楷体_GB2312" pitchFamily="49" charset="-122"/>
              </a:rPr>
              <a:t>&gt;&gt;&gt; s2.replace("is", "was")</a:t>
            </a:r>
            <a:r>
              <a:rPr lang="en-US" altLang="zh-CN" sz="2200" b="1" dirty="0">
                <a:latin typeface="宋体" pitchFamily="2" charset="-122"/>
              </a:rPr>
              <a:t> 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b="1" dirty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楷体_GB2312" pitchFamily="49" charset="-122"/>
              </a:rPr>
              <a:t>'</a:t>
            </a:r>
            <a:r>
              <a:rPr lang="en-US" altLang="zh-CN" sz="2200" b="1" dirty="0" err="1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楷体_GB2312" pitchFamily="49" charset="-122"/>
              </a:rPr>
              <a:t>thwas</a:t>
            </a:r>
            <a:r>
              <a:rPr lang="en-US" altLang="zh-CN" sz="2200" b="1" dirty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楷体_GB2312" pitchFamily="49" charset="-122"/>
              </a:rPr>
              <a:t> was string example. </a:t>
            </a:r>
            <a:r>
              <a:rPr lang="en-US" altLang="zh-CN" sz="2200" b="1" dirty="0" err="1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楷体_GB2312" pitchFamily="49" charset="-122"/>
              </a:rPr>
              <a:t>thwas</a:t>
            </a:r>
            <a:r>
              <a:rPr lang="en-US" altLang="zh-CN" sz="2200" b="1" dirty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楷体_GB2312" pitchFamily="49" charset="-122"/>
              </a:rPr>
              <a:t> was string example.'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b="1" dirty="0">
                <a:latin typeface="Verdana" pitchFamily="34" charset="0"/>
                <a:ea typeface="楷体_GB2312" pitchFamily="49" charset="-122"/>
              </a:rPr>
              <a:t>&gt;&gt;&gt; s2 = "this is string example. this is string example."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b="1" dirty="0">
                <a:latin typeface="Verdana" pitchFamily="34" charset="0"/>
                <a:ea typeface="楷体_GB2312" pitchFamily="49" charset="-122"/>
              </a:rPr>
              <a:t>&gt;&gt;&gt; s2.replace("is", "was",2)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en-US" altLang="zh-CN" sz="2200" b="1" dirty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楷体_GB2312" pitchFamily="49" charset="-122"/>
              </a:rPr>
              <a:t>'</a:t>
            </a:r>
            <a:r>
              <a:rPr lang="en-US" altLang="zh-CN" sz="2200" b="1" dirty="0" err="1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楷体_GB2312" pitchFamily="49" charset="-122"/>
              </a:rPr>
              <a:t>thwas</a:t>
            </a:r>
            <a:r>
              <a:rPr lang="en-US" altLang="zh-CN" sz="2200" b="1" dirty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楷体_GB2312" pitchFamily="49" charset="-122"/>
              </a:rPr>
              <a:t> was string example. this is string example.'</a:t>
            </a: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</p:spTree>
  </p:cSld>
  <p:clrMapOvr>
    <a:masterClrMapping/>
  </p:clrMapOvr>
  <p:transition>
    <p:random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文本框 99"/>
          <p:cNvSpPr txBox="1">
            <a:spLocks noChangeArrowheads="1"/>
          </p:cNvSpPr>
          <p:nvPr/>
        </p:nvSpPr>
        <p:spPr bwMode="auto">
          <a:xfrm>
            <a:off x="533400" y="1882775"/>
            <a:ext cx="9144000" cy="41717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40000"/>
              </a:lnSpc>
              <a:defRPr/>
            </a:pPr>
            <a:r>
              <a:rPr lang="en-US" altLang="zh-CN" sz="2400" b="1" dirty="0">
                <a:latin typeface="Times New Roman" pitchFamily="18" charset="0"/>
                <a:cs typeface="Times New Roman" pitchFamily="18" charset="0"/>
              </a:rPr>
              <a:t>		</a:t>
            </a:r>
            <a:r>
              <a:rPr lang="en-US" altLang="zh-CN" sz="24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str.split</a:t>
            </a:r>
            <a:r>
              <a:rPr lang="en-US" altLang="zh-CN" sz="24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([</a:t>
            </a:r>
            <a:r>
              <a:rPr lang="en-US" altLang="zh-CN" sz="24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sep</a:t>
            </a:r>
            <a:r>
              <a:rPr lang="en-US" altLang="zh-CN" sz="24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])</a:t>
            </a:r>
          </a:p>
          <a:p>
            <a:pPr eaLnBrk="1" hangingPunct="1">
              <a:lnSpc>
                <a:spcPct val="140000"/>
              </a:lnSpc>
              <a:defRPr/>
            </a:pP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&gt;&gt;&gt; s3="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beijing,xi'an,tianjin,beijing,chongqing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"</a:t>
            </a:r>
          </a:p>
          <a:p>
            <a:pPr eaLnBrk="1" hangingPunct="1">
              <a:lnSpc>
                <a:spcPct val="140000"/>
              </a:lnSpc>
              <a:defRPr/>
            </a:pP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&gt;&gt;&gt; s3.split(',')</a:t>
            </a:r>
            <a:r>
              <a:rPr lang="en-US" altLang="zh-CN" sz="2400" b="1" dirty="0">
                <a:latin typeface="Times New Roman" pitchFamily="18" charset="0"/>
                <a:cs typeface="Times New Roman" pitchFamily="18" charset="0"/>
              </a:rPr>
              <a:t>                    </a:t>
            </a:r>
            <a:endParaRPr lang="zh-CN" altLang="en-US" sz="2400" b="1" dirty="0">
              <a:latin typeface="Times New Roman" pitchFamily="18" charset="0"/>
              <a:ea typeface="楷体_GB2312" pitchFamily="49" charset="-122"/>
              <a:cs typeface="Times New Roman" pitchFamily="18" charset="0"/>
            </a:endParaRPr>
          </a:p>
          <a:p>
            <a:pPr eaLnBrk="1" hangingPunct="1">
              <a:lnSpc>
                <a:spcPct val="140000"/>
              </a:lnSpc>
              <a:defRPr/>
            </a:pP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['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beijing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', "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xi'an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", '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tianjin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', '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beijing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', '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chongqing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']</a:t>
            </a:r>
            <a:r>
              <a:rPr lang="en-US" altLang="zh-CN" sz="2400" b="1" dirty="0">
                <a:latin typeface="Times New Roman" pitchFamily="18" charset="0"/>
                <a:cs typeface="Times New Roman" pitchFamily="18" charset="0"/>
              </a:rPr>
              <a:t>    </a:t>
            </a:r>
          </a:p>
          <a:p>
            <a:pPr eaLnBrk="1" hangingPunct="1">
              <a:lnSpc>
                <a:spcPct val="140000"/>
              </a:lnSpc>
              <a:defRPr/>
            </a:pP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&gt;&gt;&gt; s3.split('a')</a:t>
            </a:r>
            <a:r>
              <a:rPr lang="en-US" altLang="zh-CN" sz="2400" b="1" dirty="0">
                <a:latin typeface="Times New Roman" pitchFamily="18" charset="0"/>
                <a:cs typeface="Times New Roman" pitchFamily="18" charset="0"/>
              </a:rPr>
              <a:t>                     </a:t>
            </a:r>
            <a:endParaRPr lang="zh-CN" altLang="en-US" sz="2400" b="1" dirty="0">
              <a:latin typeface="Times New Roman" pitchFamily="18" charset="0"/>
              <a:ea typeface="楷体_GB2312" pitchFamily="49" charset="-122"/>
              <a:cs typeface="Times New Roman" pitchFamily="18" charset="0"/>
            </a:endParaRPr>
          </a:p>
          <a:p>
            <a:pPr eaLnBrk="1" hangingPunct="1">
              <a:lnSpc>
                <a:spcPct val="140000"/>
              </a:lnSpc>
              <a:defRPr/>
            </a:pP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["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beijing,xi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'", '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n,ti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', '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njin,beijing,chongqing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']</a:t>
            </a:r>
          </a:p>
          <a:p>
            <a:pPr eaLnBrk="1" hangingPunct="1">
              <a:lnSpc>
                <a:spcPct val="140000"/>
              </a:lnSpc>
              <a:defRPr/>
            </a:pP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&gt;&gt;&gt; s3.split()</a:t>
            </a:r>
            <a:r>
              <a:rPr lang="en-US" altLang="zh-CN" sz="2400" b="1" dirty="0">
                <a:latin typeface="Times New Roman" pitchFamily="18" charset="0"/>
                <a:cs typeface="Times New Roman" pitchFamily="18" charset="0"/>
              </a:rPr>
              <a:t>                     </a:t>
            </a:r>
          </a:p>
          <a:p>
            <a:pPr eaLnBrk="1" hangingPunct="1">
              <a:lnSpc>
                <a:spcPct val="140000"/>
              </a:lnSpc>
              <a:defRPr/>
            </a:pP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["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beijing,xi'an,tianjin,beijing,chongqing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"]</a:t>
            </a:r>
          </a:p>
        </p:txBody>
      </p:sp>
      <p:sp>
        <p:nvSpPr>
          <p:cNvPr id="3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5BEFE066-1125-4539-B68D-F0EB72DDA959}"/>
              </a:ext>
            </a:extLst>
          </p:cNvPr>
          <p:cNvSpPr/>
          <p:nvPr/>
        </p:nvSpPr>
        <p:spPr>
          <a:xfrm>
            <a:off x="638021" y="990600"/>
            <a:ext cx="1952779" cy="55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lnSpc>
                <a:spcPct val="140000"/>
              </a:lnSpc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rgbClr val="0000CC"/>
                </a:solidFill>
                <a:latin typeface="Times New Roman" pitchFamily="18" charset="0"/>
                <a:cs typeface="Times New Roman" pitchFamily="18" charset="0"/>
              </a:rPr>
              <a:t>字符串分离</a:t>
            </a:r>
          </a:p>
        </p:txBody>
      </p:sp>
    </p:spTree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890" name="Rectangle 2">
            <a:extLst/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08000" y="228600"/>
            <a:ext cx="11684000" cy="6858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kumimoji="1" lang="en-US" altLang="zh-CN" sz="3200" dirty="0">
                <a:solidFill>
                  <a:srgbClr val="0070C0"/>
                </a:solidFill>
              </a:rPr>
              <a:t>6.1  </a:t>
            </a:r>
            <a:r>
              <a:rPr kumimoji="1" lang="zh-CN" altLang="en-US" sz="3200" dirty="0">
                <a:solidFill>
                  <a:srgbClr val="0070C0"/>
                </a:solidFill>
              </a:rPr>
              <a:t>组合数据类型概述</a:t>
            </a:r>
            <a:endParaRPr kumimoji="1" lang="en-US" altLang="zh-CN" sz="3200" dirty="0">
              <a:solidFill>
                <a:srgbClr val="0070C0"/>
              </a:solidFill>
            </a:endParaRPr>
          </a:p>
        </p:txBody>
      </p:sp>
      <p:sp>
        <p:nvSpPr>
          <p:cNvPr id="21" name="矩形 1"/>
          <p:cNvSpPr>
            <a:spLocks noChangeArrowheads="1"/>
          </p:cNvSpPr>
          <p:nvPr/>
        </p:nvSpPr>
        <p:spPr bwMode="auto">
          <a:xfrm>
            <a:off x="406400" y="1568450"/>
            <a:ext cx="11040533" cy="201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algn="just" eaLnBrk="1" hangingPunct="1">
              <a:lnSpc>
                <a:spcPct val="130000"/>
              </a:lnSpc>
              <a:buClr>
                <a:schemeClr val="bg2">
                  <a:lumMod val="60000"/>
                  <a:lumOff val="40000"/>
                </a:schemeClr>
              </a:buClr>
              <a:buFont typeface="Wingdings" pitchFamily="2" charset="2"/>
              <a:buChar char="l"/>
              <a:defRPr/>
            </a:pPr>
            <a:r>
              <a:rPr lang="zh-CN" altLang="en-US" sz="2400" dirty="0"/>
              <a:t>集合类型中的元素是无序的，无法通过下标索引的方法访问集合类型中的每一个数值</a:t>
            </a:r>
            <a:endParaRPr lang="en-US" altLang="zh-CN" sz="2400" dirty="0"/>
          </a:p>
          <a:p>
            <a:pPr marL="342900" indent="-342900" algn="just" eaLnBrk="1" hangingPunct="1">
              <a:lnSpc>
                <a:spcPct val="130000"/>
              </a:lnSpc>
              <a:buClr>
                <a:schemeClr val="bg2">
                  <a:lumMod val="60000"/>
                  <a:lumOff val="40000"/>
                </a:schemeClr>
              </a:buClr>
              <a:buFont typeface="Wingdings" pitchFamily="2" charset="2"/>
              <a:buChar char="l"/>
              <a:defRPr/>
            </a:pPr>
            <a:r>
              <a:rPr lang="zh-CN" altLang="en-US" sz="2400" dirty="0"/>
              <a:t>集合中的元素不能重复</a:t>
            </a:r>
          </a:p>
          <a:p>
            <a:pPr marL="342900" indent="-342900" algn="just" eaLnBrk="1" hangingPunct="1">
              <a:lnSpc>
                <a:spcPct val="130000"/>
              </a:lnSpc>
              <a:buClr>
                <a:schemeClr val="bg2">
                  <a:lumMod val="60000"/>
                  <a:lumOff val="40000"/>
                </a:schemeClr>
              </a:buClr>
              <a:buFont typeface="Wingdings" pitchFamily="2" charset="2"/>
              <a:buChar char="l"/>
              <a:defRPr/>
            </a:pPr>
            <a:r>
              <a:rPr lang="zh-CN" altLang="en-US" sz="2400" dirty="0"/>
              <a:t>集合中的元素类型只能是固定的数据类型</a:t>
            </a:r>
          </a:p>
        </p:txBody>
      </p: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406400" y="939800"/>
            <a:ext cx="7112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2.</a:t>
            </a:r>
            <a:r>
              <a:rPr lang="zh-CN" altLang="en-US" b="1" dirty="0">
                <a:solidFill>
                  <a:srgbClr val="FF0000"/>
                </a:solidFill>
              </a:rPr>
              <a:t>集合类型</a:t>
            </a:r>
          </a:p>
        </p:txBody>
      </p:sp>
      <p:sp>
        <p:nvSpPr>
          <p:cNvPr id="7" name="矩形 1"/>
          <p:cNvSpPr>
            <a:spLocks noChangeArrowheads="1"/>
          </p:cNvSpPr>
          <p:nvPr/>
        </p:nvSpPr>
        <p:spPr bwMode="auto">
          <a:xfrm>
            <a:off x="406400" y="4235451"/>
            <a:ext cx="11040533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algn="just" eaLnBrk="1" hangingPunct="1">
              <a:lnSpc>
                <a:spcPct val="130000"/>
              </a:lnSpc>
              <a:buClr>
                <a:schemeClr val="bg2">
                  <a:lumMod val="60000"/>
                  <a:lumOff val="40000"/>
                </a:schemeClr>
              </a:buClr>
              <a:buFont typeface="Wingdings" pitchFamily="2" charset="2"/>
              <a:buChar char="l"/>
              <a:defRPr/>
            </a:pPr>
            <a:r>
              <a:rPr lang="zh-CN" altLang="en-US" sz="2400" dirty="0"/>
              <a:t>映射类型是“键</a:t>
            </a:r>
            <a:r>
              <a:rPr lang="en-US" altLang="zh-CN" sz="2400" dirty="0"/>
              <a:t>-</a:t>
            </a:r>
            <a:r>
              <a:rPr lang="zh-CN" altLang="en-US" sz="2400" dirty="0"/>
              <a:t>值”对的集合</a:t>
            </a:r>
            <a:endParaRPr lang="en-US" altLang="zh-CN" sz="2400" dirty="0"/>
          </a:p>
          <a:p>
            <a:pPr marL="342900" indent="-342900" algn="just" eaLnBrk="1" hangingPunct="1">
              <a:lnSpc>
                <a:spcPct val="130000"/>
              </a:lnSpc>
              <a:buClr>
                <a:schemeClr val="bg2">
                  <a:lumMod val="60000"/>
                  <a:lumOff val="40000"/>
                </a:schemeClr>
              </a:buClr>
              <a:buFont typeface="Wingdings" pitchFamily="2" charset="2"/>
              <a:buChar char="l"/>
              <a:defRPr/>
            </a:pPr>
            <a:r>
              <a:rPr lang="zh-CN" altLang="en-US" sz="2400" dirty="0"/>
              <a:t>元素之间是无序的，通过键可以找出该键对应的值</a:t>
            </a:r>
            <a:endParaRPr lang="en-US" altLang="zh-CN" sz="2400" dirty="0"/>
          </a:p>
          <a:p>
            <a:pPr marL="342900" indent="-342900" algn="just" eaLnBrk="1" hangingPunct="1">
              <a:lnSpc>
                <a:spcPct val="130000"/>
              </a:lnSpc>
              <a:buClr>
                <a:schemeClr val="bg2">
                  <a:lumMod val="60000"/>
                  <a:lumOff val="40000"/>
                </a:schemeClr>
              </a:buClr>
              <a:buFont typeface="Wingdings" pitchFamily="2" charset="2"/>
              <a:buChar char="l"/>
              <a:defRPr/>
            </a:pPr>
            <a:r>
              <a:rPr lang="zh-CN" altLang="en-US" sz="2400" dirty="0"/>
              <a:t>映射类型的典型代表是字典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06400" y="3606800"/>
            <a:ext cx="7112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3.</a:t>
            </a:r>
            <a:r>
              <a:rPr lang="zh-CN" altLang="en-US" b="1" dirty="0">
                <a:solidFill>
                  <a:srgbClr val="FF0000"/>
                </a:solidFill>
              </a:rPr>
              <a:t>映射类型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" grpId="0"/>
      <p:bldP spid="7" grpId="0"/>
      <p:bldP spid="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文本框 99"/>
          <p:cNvSpPr txBox="1">
            <a:spLocks noChangeArrowheads="1"/>
          </p:cNvSpPr>
          <p:nvPr/>
        </p:nvSpPr>
        <p:spPr bwMode="auto">
          <a:xfrm>
            <a:off x="575735" y="1027112"/>
            <a:ext cx="5977465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n"/>
              <a:defRPr/>
            </a:pPr>
            <a:r>
              <a:rPr lang="zh-CN" altLang="en-US" sz="2800" b="1" dirty="0">
                <a:solidFill>
                  <a:srgbClr val="0000CC"/>
                </a:solidFill>
                <a:latin typeface="宋体" pitchFamily="2" charset="-122"/>
              </a:rPr>
              <a:t>字符串连接</a:t>
            </a:r>
          </a:p>
          <a:p>
            <a:pPr eaLnBrk="1" hangingPunct="1">
              <a:defRPr/>
            </a:pPr>
            <a:r>
              <a:rPr lang="zh-CN" altLang="en-US" sz="2800" b="1" dirty="0">
                <a:latin typeface="宋体" pitchFamily="2" charset="-122"/>
              </a:rPr>
              <a:t> </a:t>
            </a:r>
            <a:r>
              <a:rPr lang="en-US" altLang="zh-CN" sz="2800" b="1" dirty="0">
                <a:latin typeface="宋体" pitchFamily="2" charset="-122"/>
              </a:rPr>
              <a:t>      </a:t>
            </a:r>
            <a:r>
              <a:rPr lang="en-US" altLang="zh-CN" sz="2800" b="1" dirty="0" err="1">
                <a:solidFill>
                  <a:srgbClr val="C00000"/>
                </a:solidFill>
                <a:latin typeface="宋体" pitchFamily="2" charset="-122"/>
              </a:rPr>
              <a:t>sep.join</a:t>
            </a:r>
            <a:r>
              <a:rPr lang="en-US" altLang="zh-CN" sz="2800" b="1" dirty="0">
                <a:solidFill>
                  <a:srgbClr val="C00000"/>
                </a:solidFill>
                <a:latin typeface="宋体" pitchFamily="2" charset="-122"/>
              </a:rPr>
              <a:t>(sequence)</a:t>
            </a:r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795867" y="1932087"/>
            <a:ext cx="9262533" cy="50783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bg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 s4=["beijing","xi'an","tianjin", "chongqing"]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 sep="--&gt;"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 str=sep.join(s4) </a:t>
            </a:r>
            <a:endParaRPr lang="en-US" altLang="zh-CN" sz="2400" b="1" dirty="0">
              <a:latin typeface="宋体" pitchFamily="2" charset="-122"/>
            </a:endParaRP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 str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"beijing--&gt;xi'an--&gt;tianjin--&gt;chongqing"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&gt;&gt;&gt;s5=("Hello","World")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&gt;&gt;&gt;sep=""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&gt;&gt;&gt; sep.join(s5)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zh-CN" sz="2400" b="1" dirty="0">
                <a:latin typeface="宋体" pitchFamily="2" charset="-122"/>
              </a:rPr>
              <a:t>'HelloWorld'</a:t>
            </a: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</p:spTree>
  </p:cSld>
  <p:clrMapOvr>
    <a:masterClrMapping/>
  </p:clrMapOvr>
  <p:transition>
    <p:random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文本框 99"/>
          <p:cNvSpPr txBox="1">
            <a:spLocks noChangeArrowheads="1"/>
          </p:cNvSpPr>
          <p:nvPr/>
        </p:nvSpPr>
        <p:spPr bwMode="auto">
          <a:xfrm>
            <a:off x="457200" y="838200"/>
            <a:ext cx="6773333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sz="2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4. </a:t>
            </a:r>
            <a:r>
              <a:rPr lang="zh-CN" altLang="en-US" sz="2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字符串应用举例</a:t>
            </a:r>
            <a:endParaRPr lang="zh-CN" altLang="en-US" sz="2400" dirty="0">
              <a:solidFill>
                <a:srgbClr val="FF0000"/>
              </a:solidFill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1203" name="文本框 2"/>
          <p:cNvSpPr txBox="1">
            <a:spLocks noChangeArrowheads="1"/>
          </p:cNvSpPr>
          <p:nvPr/>
        </p:nvSpPr>
        <p:spPr bwMode="auto">
          <a:xfrm>
            <a:off x="685800" y="1143000"/>
            <a:ext cx="11099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sz="2000" dirty="0">
                <a:latin typeface="宋体" pitchFamily="2" charset="-122"/>
              </a:rPr>
              <a:t>【例</a:t>
            </a:r>
            <a:r>
              <a:rPr lang="en-US" altLang="zh-CN" sz="2000" dirty="0"/>
              <a:t>6.3 </a:t>
            </a:r>
            <a:r>
              <a:rPr lang="zh-CN" altLang="en-US" sz="2000" dirty="0">
                <a:latin typeface="宋体" pitchFamily="2" charset="-122"/>
              </a:rPr>
              <a:t>】从键盘输入</a:t>
            </a:r>
            <a:r>
              <a:rPr lang="en-US" altLang="zh-CN" sz="2000" dirty="0">
                <a:latin typeface="宋体" pitchFamily="2" charset="-122"/>
              </a:rPr>
              <a:t>5</a:t>
            </a:r>
            <a:r>
              <a:rPr lang="zh-CN" altLang="en-US" sz="2000" dirty="0">
                <a:latin typeface="宋体" pitchFamily="2" charset="-122"/>
              </a:rPr>
              <a:t>个英文单词，输出其中以元音字母开头的单词。</a:t>
            </a:r>
          </a:p>
        </p:txBody>
      </p:sp>
      <p:sp>
        <p:nvSpPr>
          <p:cNvPr id="5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xmlns="" id="{E93BE9F9-4FCD-49DA-B390-FD337A9536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686424"/>
              </p:ext>
            </p:extLst>
          </p:nvPr>
        </p:nvGraphicFramePr>
        <p:xfrm>
          <a:off x="609600" y="1524000"/>
          <a:ext cx="11125200" cy="54253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69200">
                  <a:extLst>
                    <a:ext uri="{9D8B030D-6E8A-4147-A177-3AD203B41FA5}">
                      <a16:colId xmlns:a16="http://schemas.microsoft.com/office/drawing/2014/main" xmlns="" val="1753676354"/>
                    </a:ext>
                  </a:extLst>
                </a:gridCol>
                <a:gridCol w="5256000">
                  <a:extLst>
                    <a:ext uri="{9D8B030D-6E8A-4147-A177-3AD203B41FA5}">
                      <a16:colId xmlns:a16="http://schemas.microsoft.com/office/drawing/2014/main" xmlns="" val="1286814361"/>
                    </a:ext>
                  </a:extLst>
                </a:gridCol>
              </a:tblGrid>
              <a:tr h="502837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14" marB="45714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6029816"/>
                  </a:ext>
                </a:extLst>
              </a:tr>
              <a:tr h="1905000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str="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AEIOUaeiou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</a:p>
                    <a:p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=[]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range(0,5):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word=input("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请输入一个英文单词：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a_list.append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(word)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输入的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个英文单词是：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T="45714" marB="45714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首字母是元音的英文单词有：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range(0,5):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for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str: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if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][0]==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print(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break</a:t>
                      </a:r>
                    </a:p>
                  </a:txBody>
                  <a:tcPr marT="45714" marB="45714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33792616"/>
                  </a:ext>
                </a:extLst>
              </a:tr>
              <a:tr h="441972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14" marB="4571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55409932"/>
                  </a:ext>
                </a:extLst>
              </a:tr>
              <a:tr h="131047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请输入一个英文单词：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china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请输入一个英文单词：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program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请输入一个英文单词：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Egg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请输入一个英文单词：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apple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请输入一个英文单词：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software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输入的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5</a:t>
                      </a: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个英文单词是： 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['china', 'program', 'Egg', 'apple', 'software']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首字母是元音的英文单词有：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Egg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apple</a:t>
                      </a:r>
                    </a:p>
                  </a:txBody>
                  <a:tcPr marT="45714" marB="45714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b="1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文本框 99"/>
          <p:cNvSpPr txBox="1">
            <a:spLocks noChangeArrowheads="1"/>
          </p:cNvSpPr>
          <p:nvPr/>
        </p:nvSpPr>
        <p:spPr bwMode="auto">
          <a:xfrm>
            <a:off x="169334" y="914400"/>
            <a:ext cx="1185333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dirty="0">
                <a:latin typeface="宋体" pitchFamily="2" charset="-122"/>
              </a:rPr>
              <a:t>【例</a:t>
            </a:r>
            <a:r>
              <a:rPr lang="en-US" altLang="zh-CN" dirty="0"/>
              <a:t>6.4</a:t>
            </a:r>
            <a:r>
              <a:rPr lang="zh-CN" altLang="en-US" dirty="0">
                <a:latin typeface="宋体" pitchFamily="2" charset="-122"/>
              </a:rPr>
              <a:t>】输入一段字符，统计其中单词的个数，单词之间用空格分隔。</a:t>
            </a: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xmlns="" id="{7E3C4C38-6BBA-4EC3-BC03-77A8405D25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69979"/>
              </p:ext>
            </p:extLst>
          </p:nvPr>
        </p:nvGraphicFramePr>
        <p:xfrm>
          <a:off x="1524000" y="1402383"/>
          <a:ext cx="10058400" cy="53794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58400">
                  <a:extLst>
                    <a:ext uri="{9D8B030D-6E8A-4147-A177-3AD203B41FA5}">
                      <a16:colId xmlns:a16="http://schemas.microsoft.com/office/drawing/2014/main" xmlns="" val="1753676354"/>
                    </a:ext>
                  </a:extLst>
                </a:gridCol>
              </a:tblGrid>
              <a:tr h="563563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6029816"/>
                  </a:ext>
                </a:extLst>
              </a:tr>
              <a:tr h="1554728">
                <a:tc>
                  <a:txBody>
                    <a:bodyPr/>
                    <a:lstStyle/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str=input("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请输入一串字符：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")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flag=0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count=0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c in str: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if c==" ":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flag=0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else: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if flag==0: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flag=1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count=count+1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共有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%d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个单词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"%count)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33792616"/>
                  </a:ext>
                </a:extLst>
              </a:tr>
              <a:tr h="518146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55409932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请输入一串字符：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Python is an object-oriented  programming language often used for rapid  application  development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共有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12</a:t>
                      </a: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个单词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9" name="文本框 99"/>
          <p:cNvSpPr txBox="1">
            <a:spLocks noChangeArrowheads="1"/>
          </p:cNvSpPr>
          <p:nvPr/>
        </p:nvSpPr>
        <p:spPr bwMode="auto">
          <a:xfrm>
            <a:off x="552451" y="979489"/>
            <a:ext cx="10769600" cy="341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2400" b="1" dirty="0">
                <a:latin typeface="宋体" pitchFamily="2" charset="-122"/>
              </a:rPr>
              <a:t>【例</a:t>
            </a:r>
            <a:r>
              <a:rPr lang="en-US" altLang="zh-CN" dirty="0"/>
              <a:t>6.5</a:t>
            </a:r>
            <a:r>
              <a:rPr lang="zh-CN" altLang="en-US" sz="2400" b="1" dirty="0">
                <a:latin typeface="宋体" pitchFamily="2" charset="-122"/>
              </a:rPr>
              <a:t>】输入一行字符，分别统计出其中英文字母、空格、数字和其它字符的个数。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宋体" pitchFamily="2" charset="-122"/>
              </a:rPr>
              <a:t>分析：</a:t>
            </a:r>
            <a:r>
              <a:rPr lang="zh-CN" altLang="en-US" sz="2400" b="1" dirty="0">
                <a:latin typeface="宋体" pitchFamily="2" charset="-122"/>
              </a:rPr>
              <a:t>首先输入一个字符串，根据字符串中每个字符的AS</a:t>
            </a:r>
            <a:r>
              <a:rPr lang="en-US" altLang="zh-CN" sz="2400" b="1" dirty="0">
                <a:latin typeface="宋体" pitchFamily="2" charset="-122"/>
              </a:rPr>
              <a:t>CII</a:t>
            </a:r>
            <a:r>
              <a:rPr lang="zh-CN" altLang="en-US" sz="2400" b="1" dirty="0">
                <a:latin typeface="宋体" pitchFamily="2" charset="-122"/>
              </a:rPr>
              <a:t>码值判断其类型。数字</a:t>
            </a:r>
            <a:r>
              <a:rPr lang="en-US" altLang="zh-CN" sz="2400" b="1" dirty="0">
                <a:latin typeface="宋体" pitchFamily="2" charset="-122"/>
              </a:rPr>
              <a:t>0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</a:rPr>
              <a:t>~</a:t>
            </a:r>
            <a:r>
              <a:rPr lang="en-US" altLang="zh-CN" sz="2400" b="1" dirty="0">
                <a:latin typeface="宋体" pitchFamily="2" charset="-122"/>
              </a:rPr>
              <a:t>9</a:t>
            </a:r>
            <a:r>
              <a:rPr lang="zh-CN" altLang="en-US" sz="2400" b="1" dirty="0">
                <a:latin typeface="宋体" pitchFamily="2" charset="-122"/>
              </a:rPr>
              <a:t>对应的码值为</a:t>
            </a:r>
            <a:r>
              <a:rPr lang="en-US" altLang="zh-CN" sz="2400" b="1" dirty="0">
                <a:latin typeface="宋体" pitchFamily="2" charset="-122"/>
              </a:rPr>
              <a:t>48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</a:rPr>
              <a:t>~</a:t>
            </a:r>
            <a:r>
              <a:rPr lang="en-US" altLang="zh-CN" sz="2400" b="1" dirty="0">
                <a:latin typeface="宋体" pitchFamily="2" charset="-122"/>
              </a:rPr>
              <a:t>57</a:t>
            </a:r>
            <a:r>
              <a:rPr lang="zh-CN" altLang="en-US" sz="2400" b="1" dirty="0">
                <a:latin typeface="宋体" pitchFamily="2" charset="-122"/>
              </a:rPr>
              <a:t>，大写字母</a:t>
            </a:r>
            <a:r>
              <a:rPr lang="en-US" altLang="zh-CN" sz="2400" b="1" dirty="0">
                <a:latin typeface="宋体" pitchFamily="2" charset="-122"/>
              </a:rPr>
              <a:t>A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</a:rPr>
              <a:t>~</a:t>
            </a:r>
            <a:r>
              <a:rPr lang="en-US" altLang="zh-CN" sz="2400" b="1" dirty="0">
                <a:latin typeface="宋体" pitchFamily="2" charset="-122"/>
              </a:rPr>
              <a:t>Z</a:t>
            </a:r>
            <a:r>
              <a:rPr lang="zh-CN" altLang="en-US" sz="2400" b="1" dirty="0">
                <a:latin typeface="宋体" pitchFamily="2" charset="-122"/>
              </a:rPr>
              <a:t>对应</a:t>
            </a:r>
            <a:r>
              <a:rPr lang="en-US" altLang="zh-CN" sz="2400" b="1" dirty="0">
                <a:latin typeface="宋体" pitchFamily="2" charset="-122"/>
              </a:rPr>
              <a:t>65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</a:rPr>
              <a:t>~</a:t>
            </a:r>
            <a:r>
              <a:rPr lang="en-US" altLang="zh-CN" sz="2400" b="1" dirty="0">
                <a:latin typeface="宋体" pitchFamily="2" charset="-122"/>
              </a:rPr>
              <a:t>90</a:t>
            </a:r>
            <a:r>
              <a:rPr lang="zh-CN" altLang="en-US" sz="2400" b="1" dirty="0">
                <a:latin typeface="宋体" pitchFamily="2" charset="-122"/>
              </a:rPr>
              <a:t>，小写字母</a:t>
            </a:r>
            <a:r>
              <a:rPr lang="en-US" altLang="zh-CN" sz="2400" b="1" dirty="0" err="1">
                <a:latin typeface="宋体" pitchFamily="2" charset="-122"/>
              </a:rPr>
              <a:t>a</a:t>
            </a:r>
            <a:r>
              <a:rPr lang="en-US" altLang="zh-CN" sz="2400" b="1" dirty="0" err="1">
                <a:latin typeface="Times New Roman" pitchFamily="18" charset="0"/>
                <a:ea typeface="楷体_GB2312" pitchFamily="49" charset="-122"/>
              </a:rPr>
              <a:t>~</a:t>
            </a:r>
            <a:r>
              <a:rPr lang="en-US" altLang="zh-CN" sz="2400" b="1" dirty="0" err="1">
                <a:latin typeface="宋体" pitchFamily="2" charset="-122"/>
              </a:rPr>
              <a:t>z</a:t>
            </a:r>
            <a:r>
              <a:rPr lang="zh-CN" altLang="en-US" sz="2400" b="1" dirty="0">
                <a:latin typeface="宋体" pitchFamily="2" charset="-122"/>
              </a:rPr>
              <a:t>对应</a:t>
            </a:r>
            <a:r>
              <a:rPr lang="en-US" altLang="zh-CN" sz="2400" b="1" dirty="0">
                <a:latin typeface="宋体" pitchFamily="2" charset="-122"/>
              </a:rPr>
              <a:t>97</a:t>
            </a:r>
            <a:r>
              <a:rPr lang="en-US" altLang="zh-CN" sz="2400" b="1" dirty="0">
                <a:latin typeface="Times New Roman" pitchFamily="18" charset="0"/>
                <a:ea typeface="楷体_GB2312" pitchFamily="49" charset="-122"/>
              </a:rPr>
              <a:t>~</a:t>
            </a:r>
            <a:r>
              <a:rPr lang="en-US" altLang="zh-CN" sz="2400" b="1" dirty="0">
                <a:latin typeface="宋体" pitchFamily="2" charset="-122"/>
              </a:rPr>
              <a:t>122</a:t>
            </a:r>
            <a:r>
              <a:rPr lang="zh-CN" altLang="en-US" sz="2400" b="1" dirty="0">
                <a:latin typeface="宋体" pitchFamily="2" charset="-122"/>
              </a:rPr>
              <a:t>。使用</a:t>
            </a:r>
            <a:r>
              <a:rPr lang="en-US" altLang="zh-CN" sz="2400" b="1" dirty="0" err="1">
                <a:latin typeface="宋体" pitchFamily="2" charset="-122"/>
              </a:rPr>
              <a:t>ord</a:t>
            </a:r>
            <a:r>
              <a:rPr lang="en-US" altLang="zh-CN" sz="2400" b="1" dirty="0">
                <a:latin typeface="宋体" pitchFamily="2" charset="-122"/>
              </a:rPr>
              <a:t>()</a:t>
            </a:r>
            <a:r>
              <a:rPr lang="zh-CN" altLang="en-US" sz="2400" b="1" dirty="0">
                <a:latin typeface="宋体" pitchFamily="2" charset="-122"/>
              </a:rPr>
              <a:t>函数将字符转换为 </a:t>
            </a:r>
            <a:r>
              <a:rPr lang="en-US" altLang="zh-CN" sz="2400" b="1" dirty="0">
                <a:latin typeface="宋体" pitchFamily="2" charset="-122"/>
              </a:rPr>
              <a:t>ASCII </a:t>
            </a:r>
            <a:r>
              <a:rPr lang="zh-CN" altLang="en-US" sz="2400" b="1" dirty="0">
                <a:latin typeface="宋体" pitchFamily="2" charset="-122"/>
              </a:rPr>
              <a:t>码表上对应的数值。可以采用先找出各类型的字符，放到不同列表中，再分别计算列表的长度。</a:t>
            </a:r>
            <a:endParaRPr lang="zh-CN" altLang="en-US" sz="2400" b="1" dirty="0"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4" name="Rectangle 250"/>
          <p:cNvSpPr>
            <a:spLocks noChangeArrowheads="1"/>
          </p:cNvSpPr>
          <p:nvPr/>
        </p:nvSpPr>
        <p:spPr bwMode="auto">
          <a:xfrm>
            <a:off x="685800" y="228600"/>
            <a:ext cx="2368549" cy="587375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defRPr/>
            </a:pPr>
            <a:r>
              <a:rPr kumimoji="1" lang="en-US" altLang="zh-CN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6.4</a:t>
            </a:r>
            <a:r>
              <a:rPr kumimoji="1" lang="zh-CN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字符串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79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xmlns="" id="{C7967C9D-BC1E-4A25-8FEE-991E84B778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499319"/>
              </p:ext>
            </p:extLst>
          </p:nvPr>
        </p:nvGraphicFramePr>
        <p:xfrm>
          <a:off x="0" y="78281"/>
          <a:ext cx="12192000" cy="67276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2000">
                  <a:extLst>
                    <a:ext uri="{9D8B030D-6E8A-4147-A177-3AD203B41FA5}">
                      <a16:colId xmlns:a16="http://schemas.microsoft.com/office/drawing/2014/main" xmlns="" val="1753676354"/>
                    </a:ext>
                  </a:extLst>
                </a:gridCol>
                <a:gridCol w="5760000">
                  <a:extLst>
                    <a:ext uri="{9D8B030D-6E8A-4147-A177-3AD203B41FA5}">
                      <a16:colId xmlns:a16="http://schemas.microsoft.com/office/drawing/2014/main" xmlns="" val="1286814361"/>
                    </a:ext>
                  </a:extLst>
                </a:gridCol>
              </a:tblGrid>
              <a:tr h="610651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14" marB="45714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6029816"/>
                  </a:ext>
                </a:extLst>
              </a:tr>
              <a:tr h="35920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 err="1">
                          <a:latin typeface="+mj-lt"/>
                        </a:rPr>
                        <a:t>a_list</a:t>
                      </a:r>
                      <a:r>
                        <a:rPr lang="en-US" altLang="zh-CN" sz="2000" dirty="0">
                          <a:latin typeface="+mj-lt"/>
                        </a:rPr>
                        <a:t> = list(input('</a:t>
                      </a:r>
                      <a:r>
                        <a:rPr lang="zh-CN" altLang="en-US" sz="2000" dirty="0">
                          <a:latin typeface="+mj-lt"/>
                        </a:rPr>
                        <a:t>请输入一行字符：</a:t>
                      </a:r>
                      <a:r>
                        <a:rPr lang="en-US" altLang="zh-CN" sz="2000" dirty="0">
                          <a:latin typeface="+mj-lt"/>
                        </a:rPr>
                        <a:t>'))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letter = [ ]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space = [ ] 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number = [ ]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other = [ ]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 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for </a:t>
                      </a:r>
                      <a:r>
                        <a:rPr lang="en-US" altLang="zh-CN" sz="2000" dirty="0" err="1">
                          <a:latin typeface="+mj-lt"/>
                        </a:rPr>
                        <a:t>i</a:t>
                      </a:r>
                      <a:r>
                        <a:rPr lang="en-US" altLang="zh-CN" sz="2000" dirty="0">
                          <a:latin typeface="+mj-lt"/>
                        </a:rPr>
                        <a:t> in range(</a:t>
                      </a:r>
                      <a:r>
                        <a:rPr lang="en-US" altLang="zh-CN" sz="2000" dirty="0" err="1">
                          <a:latin typeface="+mj-lt"/>
                        </a:rPr>
                        <a:t>len</a:t>
                      </a:r>
                      <a:r>
                        <a:rPr lang="en-US" altLang="zh-CN" sz="2000" dirty="0">
                          <a:latin typeface="+mj-lt"/>
                        </a:rPr>
                        <a:t>(</a:t>
                      </a:r>
                      <a:r>
                        <a:rPr lang="en-US" altLang="zh-CN" sz="2000" dirty="0" err="1">
                          <a:latin typeface="+mj-lt"/>
                        </a:rPr>
                        <a:t>a_list</a:t>
                      </a:r>
                      <a:r>
                        <a:rPr lang="en-US" altLang="zh-CN" sz="2000" dirty="0">
                          <a:latin typeface="+mj-lt"/>
                        </a:rPr>
                        <a:t>)):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    if </a:t>
                      </a:r>
                      <a:r>
                        <a:rPr lang="en-US" altLang="zh-CN" sz="2000" dirty="0" err="1">
                          <a:latin typeface="+mj-lt"/>
                        </a:rPr>
                        <a:t>ord</a:t>
                      </a:r>
                      <a:r>
                        <a:rPr lang="en-US" altLang="zh-CN" sz="2000" dirty="0">
                          <a:latin typeface="+mj-lt"/>
                        </a:rPr>
                        <a:t>(</a:t>
                      </a:r>
                      <a:r>
                        <a:rPr lang="en-US" altLang="zh-CN" sz="2000" dirty="0" err="1">
                          <a:latin typeface="+mj-lt"/>
                        </a:rPr>
                        <a:t>a_list</a:t>
                      </a:r>
                      <a:r>
                        <a:rPr lang="en-US" altLang="zh-CN" sz="2000" dirty="0">
                          <a:latin typeface="+mj-lt"/>
                        </a:rPr>
                        <a:t>[</a:t>
                      </a:r>
                      <a:r>
                        <a:rPr lang="en-US" altLang="zh-CN" sz="2000" dirty="0" err="1">
                          <a:latin typeface="+mj-lt"/>
                        </a:rPr>
                        <a:t>i</a:t>
                      </a:r>
                      <a:r>
                        <a:rPr lang="en-US" altLang="zh-CN" sz="2000" dirty="0">
                          <a:latin typeface="+mj-lt"/>
                        </a:rPr>
                        <a:t>]) in range(65, 91) or </a:t>
                      </a:r>
                      <a:r>
                        <a:rPr lang="en-US" altLang="zh-CN" sz="2000" dirty="0" err="1">
                          <a:latin typeface="+mj-lt"/>
                        </a:rPr>
                        <a:t>ord</a:t>
                      </a:r>
                      <a:r>
                        <a:rPr lang="en-US" altLang="zh-CN" sz="2000" dirty="0">
                          <a:latin typeface="+mj-lt"/>
                        </a:rPr>
                        <a:t>(</a:t>
                      </a:r>
                      <a:r>
                        <a:rPr lang="en-US" altLang="zh-CN" sz="2000" dirty="0" err="1">
                          <a:latin typeface="+mj-lt"/>
                        </a:rPr>
                        <a:t>a_list</a:t>
                      </a:r>
                      <a:r>
                        <a:rPr lang="en-US" altLang="zh-CN" sz="2000" dirty="0">
                          <a:latin typeface="+mj-lt"/>
                        </a:rPr>
                        <a:t>[</a:t>
                      </a:r>
                      <a:r>
                        <a:rPr lang="en-US" altLang="zh-CN" sz="2000" dirty="0" err="1">
                          <a:latin typeface="+mj-lt"/>
                        </a:rPr>
                        <a:t>i</a:t>
                      </a:r>
                      <a:r>
                        <a:rPr lang="en-US" altLang="zh-CN" sz="2000" dirty="0">
                          <a:latin typeface="+mj-lt"/>
                        </a:rPr>
                        <a:t>]) in range(97,123):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        </a:t>
                      </a:r>
                      <a:r>
                        <a:rPr lang="en-US" altLang="zh-CN" sz="2000" dirty="0" err="1">
                          <a:latin typeface="+mj-lt"/>
                        </a:rPr>
                        <a:t>letter.append</a:t>
                      </a:r>
                      <a:r>
                        <a:rPr lang="en-US" altLang="zh-CN" sz="2000" dirty="0">
                          <a:latin typeface="+mj-lt"/>
                        </a:rPr>
                        <a:t>(</a:t>
                      </a:r>
                      <a:r>
                        <a:rPr lang="en-US" altLang="zh-CN" sz="2000" dirty="0" err="1">
                          <a:latin typeface="+mj-lt"/>
                        </a:rPr>
                        <a:t>a_list</a:t>
                      </a:r>
                      <a:r>
                        <a:rPr lang="en-US" altLang="zh-CN" sz="2000" dirty="0">
                          <a:latin typeface="+mj-lt"/>
                        </a:rPr>
                        <a:t>[</a:t>
                      </a:r>
                      <a:r>
                        <a:rPr lang="en-US" altLang="zh-CN" sz="2000" dirty="0" err="1">
                          <a:latin typeface="+mj-lt"/>
                        </a:rPr>
                        <a:t>i</a:t>
                      </a:r>
                      <a:r>
                        <a:rPr lang="en-US" altLang="zh-CN" sz="2000" dirty="0">
                          <a:latin typeface="+mj-lt"/>
                        </a:rPr>
                        <a:t>])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    </a:t>
                      </a:r>
                      <a:r>
                        <a:rPr lang="en-US" altLang="zh-CN" sz="2000" dirty="0" err="1">
                          <a:latin typeface="+mj-lt"/>
                        </a:rPr>
                        <a:t>elif</a:t>
                      </a:r>
                      <a:r>
                        <a:rPr lang="en-US" altLang="zh-CN" sz="2000" dirty="0">
                          <a:latin typeface="+mj-lt"/>
                        </a:rPr>
                        <a:t> </a:t>
                      </a:r>
                      <a:r>
                        <a:rPr lang="en-US" altLang="zh-CN" sz="2000" dirty="0" err="1">
                          <a:latin typeface="+mj-lt"/>
                        </a:rPr>
                        <a:t>a_list</a:t>
                      </a:r>
                      <a:r>
                        <a:rPr lang="en-US" altLang="zh-CN" sz="2000" dirty="0">
                          <a:latin typeface="+mj-lt"/>
                        </a:rPr>
                        <a:t>[</a:t>
                      </a:r>
                      <a:r>
                        <a:rPr lang="en-US" altLang="zh-CN" sz="2000" dirty="0" err="1">
                          <a:latin typeface="+mj-lt"/>
                        </a:rPr>
                        <a:t>i</a:t>
                      </a:r>
                      <a:r>
                        <a:rPr lang="en-US" altLang="zh-CN" sz="2000" dirty="0">
                          <a:latin typeface="+mj-lt"/>
                        </a:rPr>
                        <a:t>] == ' ':</a:t>
                      </a:r>
                    </a:p>
                    <a:p>
                      <a:pPr>
                        <a:lnSpc>
                          <a:spcPct val="100000"/>
                        </a:lnSpc>
                        <a:defRPr/>
                      </a:pPr>
                      <a:r>
                        <a:rPr lang="en-US" altLang="zh-CN" sz="2000" dirty="0">
                          <a:latin typeface="+mj-lt"/>
                        </a:rPr>
                        <a:t>        </a:t>
                      </a:r>
                      <a:r>
                        <a:rPr lang="en-US" altLang="zh-CN" sz="2000" dirty="0" err="1">
                          <a:latin typeface="+mj-lt"/>
                        </a:rPr>
                        <a:t>space.append</a:t>
                      </a:r>
                      <a:r>
                        <a:rPr lang="en-US" altLang="zh-CN" sz="2000" dirty="0">
                          <a:latin typeface="+mj-lt"/>
                        </a:rPr>
                        <a:t>(' ')    </a:t>
                      </a:r>
                    </a:p>
                  </a:txBody>
                  <a:tcPr marT="45714" marB="45714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elif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ord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]) in range(48, 58):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number.append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])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else: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other.append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]) 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print('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英文字母个数：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%s' %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len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(letter))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print('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空格个数：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%s' %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len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(apace))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print('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数字个数：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%s' %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len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(number))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print('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其他字符个数：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%s' %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len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(other))</a:t>
                      </a:r>
                    </a:p>
                    <a:p>
                      <a:endParaRPr lang="en-US" altLang="zh-CN" sz="20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14" marB="45714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33792616"/>
                  </a:ext>
                </a:extLst>
              </a:tr>
              <a:tr h="591240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14" marB="4571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55409932"/>
                  </a:ext>
                </a:extLst>
              </a:tr>
              <a:tr h="17767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请输入一行字符：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Python 3.5.2</a:t>
                      </a: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中文版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英文字母个数：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6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空格个数：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数字个数：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其它字符个数：</a:t>
                      </a: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5</a:t>
                      </a:r>
                    </a:p>
                  </a:txBody>
                  <a:tcPr marT="45714" marB="45714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b="1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890" name="Rectangle 2">
            <a:extLst/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kumimoji="1" lang="en-US" altLang="zh-CN" sz="3200" dirty="0">
                <a:solidFill>
                  <a:srgbClr val="0070C0"/>
                </a:solidFill>
              </a:rPr>
              <a:t>6.5  </a:t>
            </a:r>
            <a:r>
              <a:rPr kumimoji="1" lang="zh-CN" altLang="en-US" sz="3200" dirty="0">
                <a:solidFill>
                  <a:srgbClr val="0070C0"/>
                </a:solidFill>
              </a:rPr>
              <a:t>字典</a:t>
            </a:r>
            <a:endParaRPr kumimoji="1" lang="en-US" altLang="zh-CN" sz="3200" dirty="0">
              <a:solidFill>
                <a:srgbClr val="0070C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914400" y="1143000"/>
            <a:ext cx="10363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字典（</a:t>
            </a:r>
            <a:r>
              <a:rPr lang="en-US" altLang="zh-CN" dirty="0"/>
              <a:t>dictionary</a:t>
            </a:r>
            <a:r>
              <a:rPr lang="zh-CN" altLang="zh-CN" dirty="0"/>
              <a:t>）是</a:t>
            </a:r>
            <a:r>
              <a:rPr lang="en-US" altLang="zh-CN" dirty="0"/>
              <a:t>Python</a:t>
            </a:r>
            <a:r>
              <a:rPr lang="zh-CN" altLang="zh-CN" dirty="0"/>
              <a:t>语言中唯一的映射类型。这种映射类型由键（</a:t>
            </a:r>
            <a:r>
              <a:rPr lang="en-US" altLang="zh-CN" dirty="0"/>
              <a:t>key</a:t>
            </a:r>
            <a:r>
              <a:rPr lang="zh-CN" altLang="zh-CN" dirty="0"/>
              <a:t>）和值（</a:t>
            </a:r>
            <a:r>
              <a:rPr lang="en-US" altLang="zh-CN" dirty="0"/>
              <a:t>value</a:t>
            </a:r>
            <a:r>
              <a:rPr lang="zh-CN" altLang="zh-CN" dirty="0"/>
              <a:t>）组成，是</a:t>
            </a:r>
            <a:r>
              <a:rPr lang="en-US" altLang="zh-CN" dirty="0"/>
              <a:t>“</a:t>
            </a:r>
            <a:r>
              <a:rPr lang="zh-CN" altLang="zh-CN" dirty="0"/>
              <a:t>键值对</a:t>
            </a:r>
            <a:r>
              <a:rPr lang="en-US" altLang="zh-CN" dirty="0"/>
              <a:t>”</a:t>
            </a:r>
            <a:r>
              <a:rPr lang="zh-CN" altLang="zh-CN" dirty="0"/>
              <a:t>的无序可变序列。</a:t>
            </a:r>
          </a:p>
          <a:p>
            <a:r>
              <a:rPr lang="zh-CN" altLang="zh-CN" dirty="0"/>
              <a:t>定义字典时，每个元组的键和值用冒号分隔，相邻元素之间用逗号分隔，所有的元组放在一对大括号</a:t>
            </a:r>
            <a:r>
              <a:rPr lang="en-US" altLang="zh-CN" dirty="0"/>
              <a:t>“{”</a:t>
            </a:r>
            <a:r>
              <a:rPr lang="zh-CN" altLang="zh-CN" dirty="0"/>
              <a:t>和</a:t>
            </a:r>
            <a:r>
              <a:rPr lang="en-US" altLang="zh-CN" dirty="0"/>
              <a:t>“}”</a:t>
            </a:r>
            <a:r>
              <a:rPr lang="zh-CN" altLang="zh-CN" dirty="0"/>
              <a:t>中。字典中的键可以是</a:t>
            </a:r>
            <a:r>
              <a:rPr lang="en-US" altLang="zh-CN" dirty="0"/>
              <a:t>Python</a:t>
            </a:r>
            <a:r>
              <a:rPr lang="zh-CN" altLang="zh-CN" dirty="0"/>
              <a:t>中任意不可变类型，例如整数、实数、复数、字符串、元组等。键不能重复，而值可以重复。一个键只能对应一个值，但多个键可以对应相同的值。例如：</a:t>
            </a:r>
          </a:p>
        </p:txBody>
      </p:sp>
      <p:sp>
        <p:nvSpPr>
          <p:cNvPr id="30721" name="Rectangle 1"/>
          <p:cNvSpPr>
            <a:spLocks noChangeArrowheads="1"/>
          </p:cNvSpPr>
          <p:nvPr/>
        </p:nvSpPr>
        <p:spPr bwMode="auto">
          <a:xfrm>
            <a:off x="762000" y="3962400"/>
            <a:ext cx="9448800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{1001: 'Alice',1002: 'Tom',1003: 'Emily'}</a:t>
            </a:r>
            <a:endParaRPr kumimoji="0" lang="en-US" altLang="zh-CN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{(1,2,3): 'A',65.5, 'B'}</a:t>
            </a:r>
            <a:endParaRPr kumimoji="0" lang="en-US" altLang="zh-CN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{'Alice':95,'Beth':82,'Tom':65.5,'Emily':95}</a:t>
            </a:r>
            <a:endParaRPr kumimoji="0" lang="en-US" altLang="zh-CN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</p:cSld>
  <p:clrMapOvr>
    <a:masterClrMapping/>
  </p:clrMapOvr>
  <p:transition>
    <p:random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 idx="4294967295"/>
          </p:nvPr>
        </p:nvSpPr>
        <p:spPr>
          <a:xfrm>
            <a:off x="533400" y="838200"/>
            <a:ext cx="5435600" cy="762000"/>
          </a:xfrm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150000"/>
              </a:lnSpc>
              <a:defRPr/>
            </a:pPr>
            <a:r>
              <a:rPr lang="en-US" altLang="zh-CN" sz="2800" noProof="1">
                <a:solidFill>
                  <a:srgbClr val="C00000"/>
                </a:solidFill>
              </a:rPr>
              <a:t>1. </a:t>
            </a:r>
            <a:r>
              <a:rPr lang="zh-CN" altLang="en-US" sz="2800" noProof="1">
                <a:solidFill>
                  <a:srgbClr val="C00000"/>
                </a:solidFill>
              </a:rPr>
              <a:t>字典常用操作</a:t>
            </a:r>
          </a:p>
        </p:txBody>
      </p:sp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508000" y="2209800"/>
            <a:ext cx="11684000" cy="6858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）使用“</a:t>
            </a:r>
            <a:r>
              <a:rPr lang="en-US" altLang="zh-CN" sz="2800" dirty="0"/>
              <a:t>=</a:t>
            </a:r>
            <a:r>
              <a:rPr lang="zh-CN" altLang="en-US" sz="2800" dirty="0"/>
              <a:t>”</a:t>
            </a:r>
            <a:r>
              <a:rPr lang="zh-CN" altLang="zh-CN" sz="2800" dirty="0"/>
              <a:t>将一个字典赋给一个变量</a:t>
            </a:r>
            <a:endParaRPr lang="en-US" altLang="zh-CN" sz="2800" dirty="0"/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355600" y="3048000"/>
            <a:ext cx="11379200" cy="3573286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/>
              <a:t>&gt;&gt;&gt; </a:t>
            </a:r>
            <a:r>
              <a:rPr lang="en-US" altLang="zh-CN" sz="2600" dirty="0" err="1"/>
              <a:t>a_dict</a:t>
            </a:r>
            <a:r>
              <a:rPr lang="en-US" altLang="zh-CN" sz="2600" dirty="0"/>
              <a:t>={'Alice':95,'Beth':82,'Tom':65.5,'Emily':95}</a:t>
            </a:r>
            <a:endParaRPr lang="zh-CN" altLang="zh-CN" sz="26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/>
              <a:t>&gt;&gt;&gt; </a:t>
            </a:r>
            <a:r>
              <a:rPr lang="en-US" altLang="zh-CN" sz="2600" dirty="0" err="1"/>
              <a:t>a_dict</a:t>
            </a:r>
            <a:r>
              <a:rPr lang="en-US" altLang="zh-CN" sz="2600" dirty="0"/>
              <a:t>    </a:t>
            </a:r>
            <a:endParaRPr lang="zh-CN" altLang="zh-CN" sz="26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/>
              <a:t>{'Emily': 95, 'Tom': 65.5, 'Alice': 95, 'Beth': 82}</a:t>
            </a:r>
            <a:endParaRPr lang="zh-CN" altLang="zh-CN" sz="26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/>
              <a:t>&gt;&gt;&gt; </a:t>
            </a:r>
            <a:r>
              <a:rPr lang="en-US" altLang="zh-CN" sz="2600" dirty="0" err="1"/>
              <a:t>b_dict</a:t>
            </a:r>
            <a:r>
              <a:rPr lang="en-US" altLang="zh-CN" sz="2600" dirty="0"/>
              <a:t>={}</a:t>
            </a:r>
            <a:endParaRPr lang="zh-CN" altLang="zh-CN" sz="26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/>
              <a:t>&gt;&gt;&gt; </a:t>
            </a:r>
            <a:r>
              <a:rPr lang="en-US" altLang="zh-CN" sz="2600" dirty="0" err="1"/>
              <a:t>b_dict</a:t>
            </a:r>
            <a:endParaRPr lang="zh-CN" altLang="zh-CN" sz="26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/>
              <a:t>{}</a:t>
            </a:r>
            <a:endParaRPr lang="zh-CN" altLang="zh-CN" sz="2600" dirty="0"/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85800" y="1676400"/>
            <a:ext cx="2438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n"/>
            </a:pPr>
            <a:r>
              <a:rPr lang="zh-CN" altLang="en-US" noProof="1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字典的创建</a:t>
            </a:r>
            <a:endParaRPr lang="zh-CN" altLang="en-US" dirty="0">
              <a:solidFill>
                <a:srgbClr val="0000CC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219" grpId="0"/>
      <p:bldP spid="5" grpId="0" animBg="1"/>
      <p:bldP spid="7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508000" y="889000"/>
            <a:ext cx="4292600" cy="5588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）使用内建函数</a:t>
            </a:r>
            <a:r>
              <a:rPr lang="en-US" altLang="zh-CN" sz="2400" dirty="0" err="1"/>
              <a:t>dict</a:t>
            </a:r>
            <a:r>
              <a:rPr lang="en-US" altLang="zh-CN" sz="2400" dirty="0"/>
              <a:t>()</a:t>
            </a:r>
          </a:p>
          <a:p>
            <a:pPr marL="0" indent="0" eaLnBrk="1" hangingPunct="1">
              <a:buFont typeface="Wingdings" pitchFamily="2" charset="2"/>
              <a:buNone/>
            </a:pPr>
            <a:endParaRPr lang="en-US" altLang="zh-CN" sz="2400" dirty="0"/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203200" y="1627188"/>
            <a:ext cx="11887200" cy="4926012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</a:t>
            </a:r>
            <a:r>
              <a:rPr lang="en-US" altLang="zh-CN" sz="2400" dirty="0" err="1"/>
              <a:t>c_dict</a:t>
            </a:r>
            <a:r>
              <a:rPr lang="en-US" altLang="zh-CN" sz="2400" dirty="0"/>
              <a:t>=</a:t>
            </a:r>
            <a:r>
              <a:rPr lang="en-US" altLang="zh-CN" sz="2400" dirty="0" err="1"/>
              <a:t>dict</a:t>
            </a:r>
            <a:r>
              <a:rPr lang="en-US" altLang="zh-CN" sz="2400" dirty="0"/>
              <a:t>(</a:t>
            </a:r>
            <a:r>
              <a:rPr lang="en-US" altLang="zh-CN" sz="2400" dirty="0">
                <a:solidFill>
                  <a:srgbClr val="FF0000"/>
                </a:solidFill>
              </a:rPr>
              <a:t>zip</a:t>
            </a:r>
            <a:r>
              <a:rPr lang="en-US" altLang="zh-CN" sz="2400" dirty="0"/>
              <a:t>(['one', 'two', 'three'], [1, 2, 3]))  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</a:t>
            </a:r>
            <a:r>
              <a:rPr lang="en-US" altLang="zh-CN" sz="2400" dirty="0" err="1"/>
              <a:t>c_dict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{'three': 3, 'one': 1, 'two': 2}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</a:t>
            </a:r>
            <a:r>
              <a:rPr lang="en-US" altLang="zh-CN" sz="2400" dirty="0" err="1"/>
              <a:t>d_dict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dict</a:t>
            </a:r>
            <a:r>
              <a:rPr lang="en-US" altLang="zh-CN" sz="2400" dirty="0"/>
              <a:t>(one = 1, two = 2, three = 3)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</a:t>
            </a:r>
            <a:r>
              <a:rPr lang="en-US" altLang="zh-CN" sz="2400" dirty="0" err="1"/>
              <a:t>e_dict</a:t>
            </a:r>
            <a:r>
              <a:rPr lang="en-US" altLang="zh-CN" sz="2400" dirty="0"/>
              <a:t>= </a:t>
            </a:r>
            <a:r>
              <a:rPr lang="en-US" altLang="zh-CN" sz="2400" dirty="0" err="1"/>
              <a:t>dict</a:t>
            </a:r>
            <a:r>
              <a:rPr lang="en-US" altLang="zh-CN" sz="2400" dirty="0"/>
              <a:t>([('one', 1),('two',2),('three',3)])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</a:t>
            </a:r>
            <a:r>
              <a:rPr lang="en-US" altLang="zh-CN" sz="2400" dirty="0" err="1"/>
              <a:t>f_dict</a:t>
            </a:r>
            <a:r>
              <a:rPr lang="en-US" altLang="zh-CN" sz="2400" dirty="0"/>
              <a:t>= </a:t>
            </a:r>
            <a:r>
              <a:rPr lang="en-US" altLang="zh-CN" sz="2400" dirty="0" err="1"/>
              <a:t>dict</a:t>
            </a:r>
            <a:r>
              <a:rPr lang="en-US" altLang="zh-CN" sz="2400" dirty="0"/>
              <a:t>((('one', 1),('two',2),('three',3)))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g_dict</a:t>
            </a:r>
            <a:r>
              <a:rPr lang="en-US" altLang="zh-CN" sz="2400" dirty="0"/>
              <a:t>=</a:t>
            </a:r>
            <a:r>
              <a:rPr lang="en-US" altLang="zh-CN" sz="2400" dirty="0" err="1"/>
              <a:t>dict</a:t>
            </a:r>
            <a:r>
              <a:rPr lang="en-US" altLang="zh-CN" sz="2400" dirty="0"/>
              <a:t>()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g_dict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{} </a:t>
            </a:r>
            <a:endParaRPr lang="zh-CN" altLang="zh-CN" sz="24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381000" y="838200"/>
            <a:ext cx="11684000" cy="16002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）使用内建函数</a:t>
            </a:r>
            <a:r>
              <a:rPr lang="en-US" altLang="zh-CN" sz="2400" dirty="0" err="1"/>
              <a:t>fromkeys</a:t>
            </a:r>
            <a:r>
              <a:rPr lang="en-US" altLang="zh-CN" sz="2400" dirty="0"/>
              <a:t>()</a:t>
            </a:r>
          </a:p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>
                <a:solidFill>
                  <a:srgbClr val="FF0000"/>
                </a:solidFill>
              </a:rPr>
              <a:t>一般形式：</a:t>
            </a:r>
            <a:r>
              <a:rPr lang="en-US" altLang="zh-CN" sz="2400" dirty="0" err="1">
                <a:solidFill>
                  <a:srgbClr val="FF0000"/>
                </a:solidFill>
              </a:rPr>
              <a:t>dict.fromkeys</a:t>
            </a:r>
            <a:r>
              <a:rPr lang="en-US" altLang="zh-CN" sz="2400" dirty="0">
                <a:solidFill>
                  <a:srgbClr val="FF0000"/>
                </a:solidFill>
              </a:rPr>
              <a:t>(</a:t>
            </a:r>
            <a:r>
              <a:rPr lang="en-US" altLang="zh-CN" sz="2400" dirty="0" err="1">
                <a:solidFill>
                  <a:srgbClr val="FF0000"/>
                </a:solidFill>
              </a:rPr>
              <a:t>seq</a:t>
            </a:r>
            <a:r>
              <a:rPr lang="en-US" altLang="zh-CN" sz="2400" dirty="0">
                <a:solidFill>
                  <a:srgbClr val="FF0000"/>
                </a:solidFill>
              </a:rPr>
              <a:t>[, value]))</a:t>
            </a:r>
            <a:endParaRPr lang="zh-CN" altLang="zh-CN" sz="2400" dirty="0">
              <a:solidFill>
                <a:srgbClr val="FF0000"/>
              </a:solidFill>
            </a:endParaRPr>
          </a:p>
          <a:p>
            <a:pPr marL="0" indent="0" eaLnBrk="1" hangingPunct="1">
              <a:buFont typeface="Wingdings" pitchFamily="2" charset="2"/>
              <a:buNone/>
            </a:pPr>
            <a:endParaRPr lang="zh-CN" altLang="en-US" sz="2400" dirty="0"/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416169" y="1931987"/>
            <a:ext cx="10771554" cy="4926013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h_dict</a:t>
            </a:r>
            <a:r>
              <a:rPr lang="en-US" altLang="zh-CN" sz="2400" dirty="0"/>
              <a:t>={}.</a:t>
            </a:r>
            <a:r>
              <a:rPr lang="en-US" altLang="zh-CN" sz="2400" dirty="0" err="1"/>
              <a:t>fromkeys</a:t>
            </a:r>
            <a:r>
              <a:rPr lang="en-US" altLang="zh-CN" sz="2400" dirty="0"/>
              <a:t>((1,2,3),'student’)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h_dict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{1: 'student', 2: 'student', 3: 'student'}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i_dict</a:t>
            </a:r>
            <a:r>
              <a:rPr lang="en-US" altLang="zh-CN" sz="2400" dirty="0"/>
              <a:t>={}.</a:t>
            </a:r>
            <a:r>
              <a:rPr lang="en-US" altLang="zh-CN" sz="2400" dirty="0" err="1"/>
              <a:t>fromkeys</a:t>
            </a:r>
            <a:r>
              <a:rPr lang="en-US" altLang="zh-CN" sz="2400" dirty="0"/>
              <a:t>((1,2,3))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i_dict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{1: None, 2: None, 3: None}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j_dict</a:t>
            </a:r>
            <a:r>
              <a:rPr lang="en-US" altLang="zh-CN" sz="2400" dirty="0"/>
              <a:t>={}.</a:t>
            </a:r>
            <a:r>
              <a:rPr lang="en-US" altLang="zh-CN" sz="2400" dirty="0" err="1"/>
              <a:t>fromkeys</a:t>
            </a:r>
            <a:r>
              <a:rPr lang="en-US" altLang="zh-CN" sz="2400" dirty="0"/>
              <a:t>(())    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j_dict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{}</a:t>
            </a:r>
            <a:endParaRPr lang="zh-CN" altLang="zh-CN" sz="2400" dirty="0"/>
          </a:p>
        </p:txBody>
      </p:sp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 idx="4294967295"/>
          </p:nvPr>
        </p:nvSpPr>
        <p:spPr>
          <a:xfrm>
            <a:off x="508000" y="685800"/>
            <a:ext cx="11684000" cy="533400"/>
          </a:xfrm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800" noProof="1"/>
              <a:t>字典元素的读取</a:t>
            </a:r>
          </a:p>
        </p:txBody>
      </p:sp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406400" y="1266064"/>
            <a:ext cx="11684000" cy="6858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）使用下标的方法</a:t>
            </a:r>
            <a:endParaRPr lang="en-US" altLang="zh-CN" sz="2400" dirty="0"/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203200" y="1951864"/>
            <a:ext cx="11887200" cy="4372736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={'Alice':95,'Beth':82,'Tom':65.5,'Emily':95}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['Tom']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65.5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[95]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Traceback (most recent call last):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File "&lt;pyshell#32&gt;", line 1, in &lt;module&gt;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[95]</a:t>
            </a:r>
            <a:endParaRPr lang="zh-CN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 err="1"/>
              <a:t>KeyError</a:t>
            </a:r>
            <a:r>
              <a:rPr lang="en-US" altLang="zh-CN" sz="2400" dirty="0"/>
              <a:t>: 95</a:t>
            </a:r>
            <a:endParaRPr lang="zh-CN" altLang="zh-CN" sz="2400" dirty="0"/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  <a:defRPr/>
            </a:pPr>
            <a:r>
              <a:rPr kumimoji="1" lang="en-US" altLang="zh-CN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95236" name="Rectangle 4">
            <a:extLst/>
          </p:cNvPr>
          <p:cNvSpPr>
            <a:spLocks noChangeArrowheads="1"/>
          </p:cNvSpPr>
          <p:nvPr/>
        </p:nvSpPr>
        <p:spPr bwMode="auto">
          <a:xfrm>
            <a:off x="694267" y="1219201"/>
            <a:ext cx="9440333" cy="3120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1pPr>
            <a:lvl2pPr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2pPr>
            <a:lvl3pPr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3pPr>
            <a:lvl4pPr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4pPr>
            <a:lvl5pPr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</a:defRPr>
            </a:lvl9pPr>
          </a:lstStyle>
          <a:p>
            <a:pPr indent="-339725" eaLnBrk="1" hangingPunct="1">
              <a:lnSpc>
                <a:spcPts val="4000"/>
              </a:lnSpc>
              <a:spcBef>
                <a:spcPts val="0"/>
              </a:spcBef>
              <a:buFont typeface="Times New Roman" pitchFamily="18" charset="0"/>
              <a:buChar char="•"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zh-CN" altLang="zh-CN" sz="2500" b="1" dirty="0"/>
              <a:t>是</a:t>
            </a:r>
            <a:r>
              <a:rPr lang="en-US" altLang="zh-CN" sz="2500" b="1" dirty="0"/>
              <a:t>Python</a:t>
            </a:r>
            <a:r>
              <a:rPr lang="zh-CN" altLang="zh-CN" sz="2500" b="1" dirty="0"/>
              <a:t>中内置数据类型，是一个元素的有序集合</a:t>
            </a:r>
          </a:p>
          <a:p>
            <a:pPr indent="-339725" eaLnBrk="1" hangingPunct="1">
              <a:lnSpc>
                <a:spcPts val="4000"/>
              </a:lnSpc>
              <a:spcBef>
                <a:spcPts val="0"/>
              </a:spcBef>
              <a:buFont typeface="Times New Roman" pitchFamily="18" charset="0"/>
              <a:buChar char="•"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zh-CN" altLang="zh-CN" sz="2500" b="1" dirty="0"/>
              <a:t>一个列表中的数据类型可以各不相同</a:t>
            </a:r>
          </a:p>
          <a:p>
            <a:pPr indent="-339725" eaLnBrk="1" hangingPunct="1">
              <a:lnSpc>
                <a:spcPts val="4000"/>
              </a:lnSpc>
              <a:spcBef>
                <a:spcPts val="0"/>
              </a:spcBef>
              <a:buFont typeface="Times New Roman" pitchFamily="18" charset="0"/>
              <a:buChar char="•"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zh-CN" altLang="zh-CN" sz="2500" b="1" dirty="0"/>
              <a:t>列表中的每一个数据称为元素</a:t>
            </a:r>
          </a:p>
          <a:p>
            <a:pPr indent="-339725" eaLnBrk="1" hangingPunct="1">
              <a:lnSpc>
                <a:spcPts val="4000"/>
              </a:lnSpc>
              <a:spcBef>
                <a:spcPts val="0"/>
              </a:spcBef>
              <a:buFont typeface="Times New Roman" pitchFamily="18" charset="0"/>
              <a:buChar char="•"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zh-CN" altLang="zh-CN" sz="2500" b="1" dirty="0"/>
              <a:t>其所有元素用逗号分割并放在一对中括号“</a:t>
            </a:r>
            <a:r>
              <a:rPr lang="en-US" altLang="zh-CN" sz="2500" b="1" dirty="0"/>
              <a:t>[”</a:t>
            </a:r>
            <a:r>
              <a:rPr lang="zh-CN" altLang="zh-CN" sz="2500" b="1" dirty="0"/>
              <a:t>和“</a:t>
            </a:r>
            <a:r>
              <a:rPr lang="en-US" altLang="zh-CN" sz="2500" b="1" dirty="0"/>
              <a:t>]”</a:t>
            </a:r>
            <a:r>
              <a:rPr lang="zh-CN" altLang="zh-CN" sz="2500" b="1" dirty="0"/>
              <a:t>中</a:t>
            </a:r>
          </a:p>
          <a:p>
            <a:pPr lvl="1" algn="just" eaLnBrk="1" hangingPunct="1">
              <a:lnSpc>
                <a:spcPts val="4000"/>
              </a:lnSpc>
              <a:spcBef>
                <a:spcPts val="0"/>
              </a:spcBef>
              <a:buClr>
                <a:srgbClr val="339933"/>
              </a:buClr>
              <a:buFont typeface="Wingdings" pitchFamily="2" charset="2"/>
              <a:buNone/>
              <a:defRPr/>
            </a:pPr>
            <a:r>
              <a:rPr lang="zh-CN" altLang="zh-CN" sz="2600" b="1" dirty="0"/>
              <a:t>例如：</a:t>
            </a:r>
          </a:p>
          <a:p>
            <a:pPr lvl="1" algn="just" eaLnBrk="1" hangingPunct="1">
              <a:lnSpc>
                <a:spcPts val="4000"/>
              </a:lnSpc>
              <a:spcBef>
                <a:spcPts val="0"/>
              </a:spcBef>
              <a:buClr>
                <a:srgbClr val="339933"/>
              </a:buClr>
              <a:buFont typeface="Wingdings" pitchFamily="2" charset="2"/>
              <a:buNone/>
              <a:defRPr/>
            </a:pPr>
            <a:endParaRPr lang="zh-CN" altLang="zh-CN" sz="26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CD15EFA2-23A7-4706-83A4-E27244575C67}"/>
              </a:ext>
            </a:extLst>
          </p:cNvPr>
          <p:cNvSpPr/>
          <p:nvPr/>
        </p:nvSpPr>
        <p:spPr>
          <a:xfrm>
            <a:off x="990600" y="4059905"/>
            <a:ext cx="7848600" cy="15788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1" algn="just" eaLnBrk="1" hangingPunct="1">
              <a:lnSpc>
                <a:spcPts val="4000"/>
              </a:lnSpc>
              <a:spcBef>
                <a:spcPts val="0"/>
              </a:spcBef>
              <a:buClr>
                <a:srgbClr val="339933"/>
              </a:buClr>
              <a:buFont typeface="Wingdings" pitchFamily="2" charset="2"/>
              <a:buNone/>
              <a:defRPr/>
            </a:pPr>
            <a:r>
              <a:rPr lang="zh-CN" altLang="zh-CN" sz="2600" dirty="0">
                <a:solidFill>
                  <a:schemeClr val="accent2">
                    <a:lumMod val="75000"/>
                  </a:schemeClr>
                </a:solidFill>
              </a:rPr>
              <a:t>[1,2,3,4,5]</a:t>
            </a:r>
          </a:p>
          <a:p>
            <a:pPr lvl="1" algn="just" eaLnBrk="1" hangingPunct="1">
              <a:lnSpc>
                <a:spcPts val="4000"/>
              </a:lnSpc>
              <a:spcBef>
                <a:spcPts val="0"/>
              </a:spcBef>
              <a:buClr>
                <a:srgbClr val="339933"/>
              </a:buClr>
              <a:buFont typeface="Wingdings" pitchFamily="2" charset="2"/>
              <a:buNone/>
              <a:defRPr/>
            </a:pPr>
            <a:r>
              <a:rPr lang="zh-CN" altLang="zh-CN" sz="2600" dirty="0">
                <a:solidFill>
                  <a:schemeClr val="accent2">
                    <a:lumMod val="75000"/>
                  </a:schemeClr>
                </a:solidFill>
              </a:rPr>
              <a:t>['Python', 'C','HTML','Java','Perl ']</a:t>
            </a:r>
          </a:p>
          <a:p>
            <a:pPr lvl="1" algn="just" eaLnBrk="1" hangingPunct="1">
              <a:lnSpc>
                <a:spcPts val="4000"/>
              </a:lnSpc>
              <a:spcBef>
                <a:spcPts val="0"/>
              </a:spcBef>
              <a:buClr>
                <a:srgbClr val="339933"/>
              </a:buClr>
              <a:buFont typeface="Wingdings" pitchFamily="2" charset="2"/>
              <a:buNone/>
              <a:defRPr/>
            </a:pPr>
            <a:r>
              <a:rPr lang="zh-CN" altLang="zh-CN" sz="2600" dirty="0">
                <a:solidFill>
                  <a:schemeClr val="accent2">
                    <a:lumMod val="75000"/>
                  </a:schemeClr>
                </a:solidFill>
              </a:rPr>
              <a:t>['wade',3.0,81,[ 'bosh','haslem']]</a:t>
            </a:r>
            <a:endParaRPr lang="zh-CN" altLang="en-US" dirty="0"/>
          </a:p>
        </p:txBody>
      </p:sp>
    </p:spTree>
  </p:cSld>
  <p:clrMapOvr>
    <a:masterClrMapping/>
  </p:clrMapOvr>
  <p:transition>
    <p:cover/>
    <p:sndAc>
      <p:stSnd>
        <p:snd r:embed="rId3" name="CAMERA.WAV"/>
      </p:stSnd>
    </p:sndAc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304800" y="838200"/>
            <a:ext cx="8305800" cy="5334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）使用</a:t>
            </a:r>
            <a:r>
              <a:rPr lang="en-US" altLang="zh-CN" sz="2400" dirty="0"/>
              <a:t>get</a:t>
            </a:r>
            <a:r>
              <a:rPr lang="zh-CN" altLang="en-US" sz="2400" dirty="0"/>
              <a:t>方法获取执行键对于的值</a:t>
            </a:r>
            <a:endParaRPr lang="en-US" altLang="zh-CN" sz="2400" dirty="0"/>
          </a:p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>
                <a:solidFill>
                  <a:srgbClr val="FF0000"/>
                </a:solidFill>
              </a:rPr>
              <a:t>一般形式：</a:t>
            </a:r>
            <a:r>
              <a:rPr lang="en-US" altLang="zh-CN" sz="2400" dirty="0" err="1">
                <a:solidFill>
                  <a:srgbClr val="FF0000"/>
                </a:solidFill>
              </a:rPr>
              <a:t>dict.get</a:t>
            </a:r>
            <a:r>
              <a:rPr lang="en-US" altLang="zh-CN" sz="2400" dirty="0">
                <a:solidFill>
                  <a:srgbClr val="FF0000"/>
                </a:solidFill>
              </a:rPr>
              <a:t>(key, default=None)</a:t>
            </a:r>
          </a:p>
          <a:p>
            <a:pPr marL="0" indent="0" eaLnBrk="1" hangingPunct="1">
              <a:buFont typeface="Wingdings" pitchFamily="2" charset="2"/>
              <a:buNone/>
            </a:pPr>
            <a:r>
              <a:rPr lang="en-US" altLang="zh-CN" sz="2400" dirty="0"/>
              <a:t>Default </a:t>
            </a:r>
            <a:r>
              <a:rPr lang="zh-CN" altLang="zh-CN" sz="2400" dirty="0"/>
              <a:t>是指指定的“键”值不存在时，返回的值</a:t>
            </a:r>
            <a:endParaRPr lang="zh-CN" altLang="zh-CN" sz="2400" dirty="0">
              <a:solidFill>
                <a:srgbClr val="FF0000"/>
              </a:solidFill>
            </a:endParaRPr>
          </a:p>
          <a:p>
            <a:pPr marL="0" indent="0" eaLnBrk="1" hangingPunct="1">
              <a:buFont typeface="Wingdings" pitchFamily="2" charset="2"/>
              <a:buNone/>
            </a:pPr>
            <a:endParaRPr lang="zh-CN" altLang="zh-CN" sz="2400" dirty="0">
              <a:solidFill>
                <a:srgbClr val="FF0000"/>
              </a:solidFill>
            </a:endParaRPr>
          </a:p>
          <a:p>
            <a:pPr marL="0" indent="0" eaLnBrk="1" hangingPunct="1">
              <a:buFont typeface="Wingdings" pitchFamily="2" charset="2"/>
              <a:buNone/>
            </a:pPr>
            <a:endParaRPr lang="zh-CN" altLang="en-US" sz="2400" dirty="0"/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406400" y="2846082"/>
            <a:ext cx="8737600" cy="3859518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a_dict.get</a:t>
            </a:r>
            <a:r>
              <a:rPr lang="en-US" altLang="zh-CN" sz="2400" dirty="0"/>
              <a:t>('Alice')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95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a_dict.get</a:t>
            </a:r>
            <a:r>
              <a:rPr lang="en-US" altLang="zh-CN" sz="2400" dirty="0"/>
              <a:t>('</a:t>
            </a:r>
            <a:r>
              <a:rPr lang="en-US" altLang="zh-CN" sz="2400" dirty="0" err="1"/>
              <a:t>a','address</a:t>
            </a:r>
            <a:r>
              <a:rPr lang="en-US" altLang="zh-CN" sz="2400" dirty="0"/>
              <a:t>')  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'address'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a_dict.get</a:t>
            </a:r>
            <a:r>
              <a:rPr lang="en-US" altLang="zh-CN" sz="2400" dirty="0"/>
              <a:t>('a')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print(</a:t>
            </a:r>
            <a:r>
              <a:rPr lang="en-US" altLang="zh-CN" sz="2400" dirty="0" err="1"/>
              <a:t>a_dict.get</a:t>
            </a:r>
            <a:r>
              <a:rPr lang="en-US" altLang="zh-CN" sz="2400" dirty="0"/>
              <a:t>('a'))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None</a:t>
            </a:r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 idx="4294967295"/>
          </p:nvPr>
        </p:nvSpPr>
        <p:spPr>
          <a:xfrm>
            <a:off x="0" y="762000"/>
            <a:ext cx="3581400" cy="685800"/>
          </a:xfrm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noProof="1"/>
              <a:t>字典元素的添加与修改</a:t>
            </a:r>
          </a:p>
        </p:txBody>
      </p:sp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0" y="1600200"/>
            <a:ext cx="3251200" cy="6858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）使用 “</a:t>
            </a:r>
            <a:r>
              <a:rPr lang="zh-CN" altLang="zh-CN" sz="2400" dirty="0"/>
              <a:t>字典名</a:t>
            </a:r>
            <a:r>
              <a:rPr lang="en-US" altLang="zh-CN" sz="2400" dirty="0"/>
              <a:t>[</a:t>
            </a:r>
            <a:r>
              <a:rPr lang="zh-CN" altLang="zh-CN" sz="2400" dirty="0"/>
              <a:t>键名</a:t>
            </a:r>
            <a:r>
              <a:rPr lang="en-US" altLang="zh-CN" sz="2400" dirty="0"/>
              <a:t>]=</a:t>
            </a:r>
            <a:r>
              <a:rPr lang="zh-CN" altLang="zh-CN" sz="2400" dirty="0"/>
              <a:t>键值</a:t>
            </a:r>
            <a:r>
              <a:rPr lang="zh-CN" altLang="en-US" sz="2400" dirty="0"/>
              <a:t>”形式</a:t>
            </a:r>
            <a:endParaRPr lang="en-US" altLang="zh-CN" sz="2400" dirty="0"/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3581400" y="990600"/>
            <a:ext cx="8458200" cy="2862322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['Beth']=79         </a:t>
            </a:r>
            <a:endParaRPr lang="zh-CN" altLang="en-US" sz="24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{'Alice': 95, 'Beth': 79, 'Emily': 95, 'Tom': 65.5}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['Eric']=98         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{'Alice': 95, 'Eric': 98, 'Beth': 79, 'Emily': 95, 'Tom': 65.5}</a:t>
            </a:r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xmlns="" id="{C40FDBA4-9743-4414-96DD-59E126D6196C}"/>
              </a:ext>
            </a:extLst>
          </p:cNvPr>
          <p:cNvSpPr txBox="1">
            <a:spLocks noChangeArrowheads="1"/>
          </p:cNvSpPr>
          <p:nvPr/>
        </p:nvSpPr>
        <p:spPr>
          <a:xfrm>
            <a:off x="-152400" y="4870939"/>
            <a:ext cx="3429000" cy="46672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</a:pPr>
            <a:r>
              <a:rPr kumimoji="0" lang="zh-CN" altLang="en-US" sz="2400" kern="0" dirty="0"/>
              <a:t>（</a:t>
            </a:r>
            <a:r>
              <a:rPr kumimoji="0" lang="en-US" altLang="zh-CN" sz="2400" kern="0" dirty="0"/>
              <a:t>2</a:t>
            </a:r>
            <a:r>
              <a:rPr kumimoji="0" lang="zh-CN" altLang="en-US" sz="2400" kern="0" dirty="0"/>
              <a:t>）使用</a:t>
            </a:r>
            <a:r>
              <a:rPr kumimoji="0" lang="en-US" altLang="zh-CN" sz="2400" kern="0" dirty="0"/>
              <a:t>update()</a:t>
            </a:r>
            <a:r>
              <a:rPr kumimoji="0" lang="zh-CN" altLang="en-US" sz="2400" kern="0" dirty="0"/>
              <a:t>方法</a:t>
            </a:r>
          </a:p>
        </p:txBody>
      </p:sp>
      <p:sp>
        <p:nvSpPr>
          <p:cNvPr id="8" name="Rectangle 35">
            <a:extLst>
              <a:ext uri="{FF2B5EF4-FFF2-40B4-BE49-F238E27FC236}">
                <a16:creationId xmlns:a16="http://schemas.microsoft.com/office/drawing/2014/main" xmlns="" id="{FBC91F36-7977-40E4-8498-2A8AECC20A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4038600"/>
            <a:ext cx="8458200" cy="2751522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={'Alice': 95, 'Beth': 79, 'Emily': 95, 'Tom': 65.5}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b_dict</a:t>
            </a:r>
            <a:r>
              <a:rPr lang="en-US" altLang="zh-CN" sz="2400" dirty="0"/>
              <a:t>={'Eric':98,'Tom':82}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a_dict.update</a:t>
            </a:r>
            <a:r>
              <a:rPr lang="en-US" altLang="zh-CN" sz="2400" dirty="0"/>
              <a:t>(</a:t>
            </a:r>
            <a:r>
              <a:rPr lang="en-US" altLang="zh-CN" sz="2400" dirty="0" err="1"/>
              <a:t>b_dict</a:t>
            </a:r>
            <a:r>
              <a:rPr lang="en-US" altLang="zh-CN" sz="2400" dirty="0"/>
              <a:t>)      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{'Alice': 95, 'Beth': 79, 'Emily': 95, 'Tom': 82, 'Eric': 98}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219" grpId="0" build="p"/>
      <p:bldP spid="5" grpId="0" animBg="1"/>
      <p:bldP spid="7" grpId="0"/>
      <p:bldP spid="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 idx="4294967295"/>
          </p:nvPr>
        </p:nvSpPr>
        <p:spPr>
          <a:xfrm>
            <a:off x="508000" y="908050"/>
            <a:ext cx="5588000" cy="463550"/>
          </a:xfrm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noProof="1"/>
              <a:t>字典元素的删除</a:t>
            </a:r>
          </a:p>
        </p:txBody>
      </p:sp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508000" y="1593850"/>
            <a:ext cx="11684000" cy="6858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）使用</a:t>
            </a:r>
            <a:r>
              <a:rPr lang="en-US" altLang="zh-CN" sz="2800" dirty="0"/>
              <a:t>del</a:t>
            </a:r>
            <a:r>
              <a:rPr lang="zh-CN" altLang="en-US" sz="2800" dirty="0"/>
              <a:t>命令删除字典中指定“键”对应的元素</a:t>
            </a:r>
            <a:endParaRPr lang="en-US" altLang="zh-CN" sz="2800" dirty="0"/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584200" y="2332038"/>
            <a:ext cx="10236200" cy="4372736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del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['Beth']</a:t>
            </a:r>
            <a:endParaRPr lang="zh-CN" altLang="en-US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{'Alice': 95, 'Emily': 95, 'Tom': 82, 'Eric': 98}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del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[82]</a:t>
            </a:r>
            <a:endParaRPr lang="zh-CN" altLang="en-US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Traceback (most recent call last):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File "&lt;pyshell#56&gt;", line 1, in &lt;module&gt;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  del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[82]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 err="1"/>
              <a:t>KeyError</a:t>
            </a:r>
            <a:r>
              <a:rPr lang="en-US" altLang="zh-CN" sz="2400" dirty="0"/>
              <a:t>: 82</a:t>
            </a:r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0" y="1002874"/>
            <a:ext cx="11684000" cy="846138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）使用</a:t>
            </a:r>
            <a:r>
              <a:rPr lang="en-US" altLang="zh-CN" sz="2400" dirty="0"/>
              <a:t>pop()</a:t>
            </a:r>
            <a:r>
              <a:rPr lang="zh-CN" altLang="en-US" sz="2400" dirty="0"/>
              <a:t>方法删除并返回指定“键”的元素</a:t>
            </a:r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533400" y="1676400"/>
            <a:ext cx="9906000" cy="219752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a_dict.pop</a:t>
            </a:r>
            <a:r>
              <a:rPr lang="en-US" altLang="zh-CN" sz="2400" dirty="0"/>
              <a:t>('Alice')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95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{Emily': 95, 'Tom': 82, 'Eric': 98}</a:t>
            </a:r>
          </a:p>
        </p:txBody>
      </p:sp>
      <p:sp>
        <p:nvSpPr>
          <p:cNvPr id="7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101600" y="3898474"/>
            <a:ext cx="11684000" cy="84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/>
              <a:t>（</a:t>
            </a:r>
            <a:r>
              <a:rPr lang="en-US" altLang="zh-CN" sz="2400" kern="0" dirty="0"/>
              <a:t>3</a:t>
            </a:r>
            <a:r>
              <a:rPr lang="zh-CN" altLang="en-US" sz="2400" kern="0" dirty="0"/>
              <a:t>）使用</a:t>
            </a:r>
            <a:r>
              <a:rPr lang="en-US" altLang="zh-CN" sz="2400" kern="0" dirty="0" err="1"/>
              <a:t>popitem</a:t>
            </a:r>
            <a:r>
              <a:rPr lang="en-US" altLang="zh-CN" sz="2400" kern="0" dirty="0"/>
              <a:t>()</a:t>
            </a:r>
            <a:r>
              <a:rPr lang="zh-CN" altLang="en-US" sz="2400" kern="0" dirty="0"/>
              <a:t>方法，随机元素</a:t>
            </a:r>
          </a:p>
        </p:txBody>
      </p:sp>
      <p:sp>
        <p:nvSpPr>
          <p:cNvPr id="8" name="Rectangle 35">
            <a:extLst/>
          </p:cNvPr>
          <p:cNvSpPr>
            <a:spLocks noChangeArrowheads="1"/>
          </p:cNvSpPr>
          <p:nvPr/>
        </p:nvSpPr>
        <p:spPr bwMode="auto">
          <a:xfrm>
            <a:off x="482600" y="4584275"/>
            <a:ext cx="9956800" cy="219752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a_dict.popitem</a:t>
            </a:r>
            <a:r>
              <a:rPr lang="en-US" altLang="zh-CN" sz="2400" dirty="0"/>
              <a:t>()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('Emily', 95)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{'Tom': 82, 'Eric': 98}</a:t>
            </a:r>
          </a:p>
        </p:txBody>
      </p:sp>
      <p:sp>
        <p:nvSpPr>
          <p:cNvPr id="9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7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26" grpId="0" build="p"/>
      <p:bldP spid="5" grpId="0" animBg="1"/>
      <p:bldP spid="7" grpId="0"/>
      <p:bldP spid="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0" y="885481"/>
            <a:ext cx="4343400" cy="40992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4</a:t>
            </a:r>
            <a:r>
              <a:rPr lang="zh-CN" altLang="en-US" sz="2400" dirty="0"/>
              <a:t>）使用</a:t>
            </a:r>
            <a:r>
              <a:rPr lang="en-US" altLang="zh-CN" sz="2400" dirty="0"/>
              <a:t>clear()</a:t>
            </a:r>
            <a:r>
              <a:rPr lang="zh-CN" altLang="en-US" sz="2400" dirty="0"/>
              <a:t>方法</a:t>
            </a:r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406400" y="1495081"/>
            <a:ext cx="11277600" cy="1643527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a_dict.clear</a:t>
            </a:r>
            <a:r>
              <a:rPr lang="en-US" altLang="zh-CN" sz="2400" dirty="0"/>
              <a:t>()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{}</a:t>
            </a:r>
          </a:p>
        </p:txBody>
      </p:sp>
      <p:sp>
        <p:nvSpPr>
          <p:cNvPr id="7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101600" y="3127031"/>
            <a:ext cx="11684000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/>
              <a:t>（</a:t>
            </a:r>
            <a:r>
              <a:rPr lang="en-US" altLang="zh-CN" sz="2400" kern="0" dirty="0"/>
              <a:t>5</a:t>
            </a:r>
            <a:r>
              <a:rPr lang="zh-CN" altLang="en-US" sz="2400" kern="0" dirty="0"/>
              <a:t>）使用</a:t>
            </a:r>
            <a:r>
              <a:rPr lang="en-US" altLang="zh-CN" sz="2400" kern="0" dirty="0"/>
              <a:t>del</a:t>
            </a:r>
            <a:r>
              <a:rPr lang="zh-CN" altLang="en-US" sz="2400" kern="0" dirty="0"/>
              <a:t>命令删除整个字典</a:t>
            </a:r>
          </a:p>
        </p:txBody>
      </p:sp>
      <p:sp>
        <p:nvSpPr>
          <p:cNvPr id="8" name="Rectangle 35">
            <a:extLst/>
          </p:cNvPr>
          <p:cNvSpPr>
            <a:spLocks noChangeArrowheads="1"/>
          </p:cNvSpPr>
          <p:nvPr/>
        </p:nvSpPr>
        <p:spPr bwMode="auto">
          <a:xfrm>
            <a:off x="304800" y="3657600"/>
            <a:ext cx="11480800" cy="3305520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del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Traceback (most recent call last):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File "&lt;pyshell#68&gt;", line 1, in &lt;module&gt;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 err="1"/>
              <a:t>NameError</a:t>
            </a:r>
            <a:r>
              <a:rPr lang="en-US" altLang="zh-CN" sz="2400" dirty="0"/>
              <a:t>: name '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' is not defined</a:t>
            </a:r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88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50" grpId="0" build="p"/>
      <p:bldP spid="5" grpId="0" animBg="1"/>
      <p:bldP spid="7" grpId="0"/>
      <p:bldP spid="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 idx="4294967295"/>
          </p:nvPr>
        </p:nvSpPr>
        <p:spPr>
          <a:xfrm>
            <a:off x="330200" y="786346"/>
            <a:ext cx="2590036" cy="532979"/>
          </a:xfrm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150000"/>
              </a:lnSpc>
              <a:defRPr/>
            </a:pPr>
            <a:r>
              <a:rPr lang="en-US" altLang="zh-CN" sz="2800" noProof="1">
                <a:solidFill>
                  <a:srgbClr val="C00000"/>
                </a:solidFill>
              </a:rPr>
              <a:t>2.  </a:t>
            </a:r>
            <a:r>
              <a:rPr lang="zh-CN" altLang="en-US" sz="2800" noProof="1">
                <a:solidFill>
                  <a:srgbClr val="C00000"/>
                </a:solidFill>
              </a:rPr>
              <a:t>字典的遍历</a:t>
            </a:r>
          </a:p>
        </p:txBody>
      </p:sp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3276600" y="1464741"/>
            <a:ext cx="5994400" cy="6858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>
                <a:solidFill>
                  <a:srgbClr val="FF0000"/>
                </a:solidFill>
              </a:rPr>
              <a:t>一般形式：</a:t>
            </a:r>
            <a:r>
              <a:rPr lang="en-US" altLang="zh-CN" sz="2400" dirty="0" err="1">
                <a:solidFill>
                  <a:srgbClr val="FF0000"/>
                </a:solidFill>
              </a:rPr>
              <a:t>dict.keys</a:t>
            </a:r>
            <a:r>
              <a:rPr lang="en-US" altLang="zh-CN" sz="2400" dirty="0">
                <a:solidFill>
                  <a:srgbClr val="FF0000"/>
                </a:solidFill>
              </a:rPr>
              <a:t>()</a:t>
            </a:r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299308" y="1905000"/>
            <a:ext cx="11150600" cy="1172629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/>
              <a:t>&gt;&gt;&gt; </a:t>
            </a:r>
            <a:r>
              <a:rPr lang="en-US" altLang="zh-CN" sz="2600" dirty="0" err="1"/>
              <a:t>a_dict.keys</a:t>
            </a:r>
            <a:r>
              <a:rPr lang="en-US" altLang="zh-CN" sz="2600" dirty="0"/>
              <a:t>()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 err="1">
                <a:solidFill>
                  <a:schemeClr val="accent1">
                    <a:lumMod val="75000"/>
                  </a:schemeClr>
                </a:solidFill>
              </a:rPr>
              <a:t>dict_keys</a:t>
            </a: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</a:rPr>
              <a:t>(['Tom', 'Emily', 'Beth', 'Alice'])</a:t>
            </a:r>
          </a:p>
        </p:txBody>
      </p:sp>
      <p:sp>
        <p:nvSpPr>
          <p:cNvPr id="7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330200" y="1480085"/>
            <a:ext cx="2971114" cy="444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Clr>
                <a:srgbClr val="0000CC"/>
              </a:buClr>
              <a:defRPr/>
            </a:pPr>
            <a:r>
              <a:rPr lang="zh-CN" altLang="en-US" sz="2400" kern="0" dirty="0">
                <a:solidFill>
                  <a:srgbClr val="0000CC"/>
                </a:solidFill>
                <a:latin typeface="+mj-ea"/>
                <a:ea typeface="+mj-ea"/>
              </a:rPr>
              <a:t>遍历字典关键字</a:t>
            </a:r>
          </a:p>
        </p:txBody>
      </p:sp>
      <p:sp>
        <p:nvSpPr>
          <p:cNvPr id="8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3301314" y="3276600"/>
            <a:ext cx="4491567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>
                <a:solidFill>
                  <a:srgbClr val="FF0000"/>
                </a:solidFill>
              </a:rPr>
              <a:t>一般形式：</a:t>
            </a:r>
            <a:r>
              <a:rPr lang="en-US" altLang="zh-CN" sz="2400" kern="0" dirty="0" err="1">
                <a:solidFill>
                  <a:srgbClr val="FF0000"/>
                </a:solidFill>
              </a:rPr>
              <a:t>dict.values</a:t>
            </a:r>
            <a:r>
              <a:rPr lang="en-US" altLang="zh-CN" sz="2400" kern="0" dirty="0">
                <a:solidFill>
                  <a:srgbClr val="FF0000"/>
                </a:solidFill>
              </a:rPr>
              <a:t>()</a:t>
            </a:r>
          </a:p>
        </p:txBody>
      </p:sp>
      <p:sp>
        <p:nvSpPr>
          <p:cNvPr id="9" name="Rectangle 35">
            <a:extLst/>
          </p:cNvPr>
          <p:cNvSpPr>
            <a:spLocks noChangeArrowheads="1"/>
          </p:cNvSpPr>
          <p:nvPr/>
        </p:nvSpPr>
        <p:spPr bwMode="auto">
          <a:xfrm>
            <a:off x="248508" y="3733800"/>
            <a:ext cx="11201400" cy="1172629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/>
              <a:t>&gt;&gt;&gt; </a:t>
            </a:r>
            <a:r>
              <a:rPr lang="en-US" altLang="zh-CN" sz="2600" dirty="0" err="1"/>
              <a:t>a_dict.values</a:t>
            </a:r>
            <a:r>
              <a:rPr lang="en-US" altLang="zh-CN" sz="2600" dirty="0"/>
              <a:t>()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 err="1">
                <a:solidFill>
                  <a:schemeClr val="accent1">
                    <a:lumMod val="75000"/>
                  </a:schemeClr>
                </a:solidFill>
              </a:rPr>
              <a:t>dict_values</a:t>
            </a: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</a:rPr>
              <a:t>([65.5, 95, 79, 95])</a:t>
            </a:r>
          </a:p>
        </p:txBody>
      </p:sp>
      <p:sp>
        <p:nvSpPr>
          <p:cNvPr id="10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299308" y="3283216"/>
            <a:ext cx="3378200" cy="470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Clr>
                <a:srgbClr val="0000CC"/>
              </a:buClr>
              <a:defRPr/>
            </a:pPr>
            <a:r>
              <a:rPr lang="zh-CN" altLang="en-US" sz="2400" kern="0" dirty="0">
                <a:solidFill>
                  <a:srgbClr val="0000CC"/>
                </a:solidFill>
                <a:latin typeface="+mj-ea"/>
                <a:ea typeface="+mj-ea"/>
              </a:rPr>
              <a:t>遍历字典的值</a:t>
            </a:r>
          </a:p>
        </p:txBody>
      </p:sp>
      <p:sp>
        <p:nvSpPr>
          <p:cNvPr id="11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xmlns="" id="{B410522E-8556-4F75-BF43-3BE8CDA60E49}"/>
              </a:ext>
            </a:extLst>
          </p:cNvPr>
          <p:cNvSpPr txBox="1">
            <a:spLocks noChangeArrowheads="1"/>
          </p:cNvSpPr>
          <p:nvPr/>
        </p:nvSpPr>
        <p:spPr>
          <a:xfrm>
            <a:off x="3435349" y="5115311"/>
            <a:ext cx="5126567" cy="6858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>
                <a:solidFill>
                  <a:srgbClr val="FF0000"/>
                </a:solidFill>
              </a:rPr>
              <a:t>一般形式：</a:t>
            </a:r>
            <a:r>
              <a:rPr lang="en-US" altLang="zh-CN" sz="2400" kern="0" dirty="0" err="1">
                <a:solidFill>
                  <a:srgbClr val="FF0000"/>
                </a:solidFill>
              </a:rPr>
              <a:t>dict.items</a:t>
            </a:r>
            <a:r>
              <a:rPr lang="en-US" altLang="zh-CN" sz="2400" kern="0" dirty="0">
                <a:solidFill>
                  <a:srgbClr val="FF0000"/>
                </a:solidFill>
              </a:rPr>
              <a:t>()</a:t>
            </a:r>
          </a:p>
        </p:txBody>
      </p:sp>
      <p:sp>
        <p:nvSpPr>
          <p:cNvPr id="13" name="Rectangle 35">
            <a:extLst>
              <a:ext uri="{FF2B5EF4-FFF2-40B4-BE49-F238E27FC236}">
                <a16:creationId xmlns:a16="http://schemas.microsoft.com/office/drawing/2014/main" xmlns="" id="{06776703-9A5A-436A-B67C-732825D2B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5562600"/>
            <a:ext cx="11221308" cy="1172629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/>
              <a:t>&gt;&gt;&gt; </a:t>
            </a:r>
            <a:r>
              <a:rPr lang="en-US" altLang="zh-CN" sz="2600" dirty="0" err="1"/>
              <a:t>a_dict.items</a:t>
            </a:r>
            <a:r>
              <a:rPr lang="en-US" altLang="zh-CN" sz="2600" dirty="0"/>
              <a:t>()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600" dirty="0" err="1">
                <a:solidFill>
                  <a:schemeClr val="accent1">
                    <a:lumMod val="75000"/>
                  </a:schemeClr>
                </a:solidFill>
              </a:rPr>
              <a:t>dict_items</a:t>
            </a: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</a:rPr>
              <a:t>([('Tom', 65.5), ('Emily', 95), ('Beth', 79), ('Alice', 95)])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xmlns="" id="{450A0E8E-AF72-422A-A638-C8AF1B0ACD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234" y="5085682"/>
            <a:ext cx="2921000" cy="4769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Clr>
                <a:srgbClr val="0000CC"/>
              </a:buClr>
              <a:defRPr/>
            </a:pPr>
            <a:r>
              <a:rPr lang="zh-CN" altLang="en-US" sz="2400" kern="0" dirty="0">
                <a:solidFill>
                  <a:srgbClr val="0000CC"/>
                </a:solidFill>
              </a:rPr>
              <a:t>遍历字典元素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219" grpId="0"/>
      <p:bldP spid="5" grpId="0" animBg="1"/>
      <p:bldP spid="7" grpId="0"/>
      <p:bldP spid="8" grpId="0"/>
      <p:bldP spid="9" grpId="0" animBg="1"/>
      <p:bldP spid="10" grpId="0"/>
      <p:bldP spid="12" grpId="0"/>
      <p:bldP spid="13" grpId="0" animBg="1"/>
      <p:bldP spid="14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 idx="4294967295"/>
          </p:nvPr>
        </p:nvSpPr>
        <p:spPr>
          <a:xfrm>
            <a:off x="508000" y="892174"/>
            <a:ext cx="11684000" cy="533400"/>
          </a:xfrm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150000"/>
              </a:lnSpc>
              <a:defRPr/>
            </a:pPr>
            <a:r>
              <a:rPr lang="en-US" altLang="zh-CN" sz="2800" noProof="1">
                <a:solidFill>
                  <a:srgbClr val="C00000"/>
                </a:solidFill>
              </a:rPr>
              <a:t>3. </a:t>
            </a:r>
            <a:r>
              <a:rPr lang="zh-CN" altLang="en-US" sz="2800" noProof="1">
                <a:solidFill>
                  <a:srgbClr val="C00000"/>
                </a:solidFill>
              </a:rPr>
              <a:t>字典应用举例</a:t>
            </a:r>
          </a:p>
        </p:txBody>
      </p:sp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508000" y="1603374"/>
            <a:ext cx="10541000" cy="6858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None/>
            </a:pPr>
            <a:r>
              <a:rPr lang="zh-CN" altLang="zh-CN" sz="2400" dirty="0"/>
              <a:t>【例</a:t>
            </a:r>
            <a:r>
              <a:rPr lang="en-US" altLang="zh-CN" sz="2400" dirty="0"/>
              <a:t>6.6</a:t>
            </a:r>
            <a:r>
              <a:rPr lang="zh-CN" altLang="zh-CN" sz="2400" dirty="0"/>
              <a:t>】将一个字典的键和值对调。</a:t>
            </a:r>
            <a:endParaRPr lang="en-US" altLang="zh-CN" sz="2400" dirty="0"/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xmlns="" id="{E7FCF0E5-1892-43B6-BB4A-913A1BCBC2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463931"/>
              </p:ext>
            </p:extLst>
          </p:nvPr>
        </p:nvGraphicFramePr>
        <p:xfrm>
          <a:off x="1676400" y="2286000"/>
          <a:ext cx="8610600" cy="43438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0600">
                  <a:extLst>
                    <a:ext uri="{9D8B030D-6E8A-4147-A177-3AD203B41FA5}">
                      <a16:colId xmlns:a16="http://schemas.microsoft.com/office/drawing/2014/main" xmlns="" val="1753676354"/>
                    </a:ext>
                  </a:extLst>
                </a:gridCol>
              </a:tblGrid>
              <a:tr h="80022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6029816"/>
                  </a:ext>
                </a:extLst>
              </a:tr>
              <a:tr h="1554728">
                <a:tc>
                  <a:txBody>
                    <a:bodyPr/>
                    <a:lstStyle/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={'a':1,'b':2,'c':3}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={}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key in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[key]]=key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33792616"/>
                  </a:ext>
                </a:extLst>
              </a:tr>
              <a:tr h="80022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55409932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{1: 'a', 2: 'b', 3: 'c'}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>
            <a:spLocks noGrp="1"/>
          </p:cNvSpPr>
          <p:nvPr>
            <p:ph type="title" idx="4294967295"/>
          </p:nvPr>
        </p:nvSpPr>
        <p:spPr>
          <a:xfrm>
            <a:off x="508000" y="762000"/>
            <a:ext cx="11684000" cy="533400"/>
          </a:xfrm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150000"/>
              </a:lnSpc>
              <a:defRPr/>
            </a:pPr>
            <a:r>
              <a:rPr lang="en-US" altLang="zh-CN" sz="2800" noProof="1">
                <a:solidFill>
                  <a:srgbClr val="C00000"/>
                </a:solidFill>
              </a:rPr>
              <a:t>3. </a:t>
            </a:r>
            <a:r>
              <a:rPr lang="zh-CN" altLang="en-US" sz="2800" noProof="1">
                <a:solidFill>
                  <a:srgbClr val="C00000"/>
                </a:solidFill>
              </a:rPr>
              <a:t>字典应用举例</a:t>
            </a:r>
          </a:p>
        </p:txBody>
      </p:sp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508000" y="1295400"/>
            <a:ext cx="10541000" cy="6858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None/>
            </a:pPr>
            <a:r>
              <a:rPr lang="zh-CN" altLang="zh-CN" sz="2400" dirty="0"/>
              <a:t>【例</a:t>
            </a:r>
            <a:r>
              <a:rPr lang="en-US" altLang="zh-CN" sz="2400" dirty="0"/>
              <a:t>6.7</a:t>
            </a:r>
            <a:r>
              <a:rPr lang="zh-CN" altLang="zh-CN" sz="2400" dirty="0"/>
              <a:t>】输入一串字符，统计其中单词出现的次数，单词之间用空格分隔开。</a:t>
            </a:r>
            <a:endParaRPr lang="en-US" altLang="zh-CN" sz="2400" dirty="0"/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2921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6.5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字典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47486" y="8638708"/>
            <a:ext cx="7720914" cy="46166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zh-CN" dirty="0"/>
              <a:t>程序运行结果：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xmlns="" id="{3CA8C4F3-EC2C-4EA2-BA5C-B5A9FEA4DE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2188887"/>
              </p:ext>
            </p:extLst>
          </p:nvPr>
        </p:nvGraphicFramePr>
        <p:xfrm>
          <a:off x="1676400" y="1737187"/>
          <a:ext cx="8915400" cy="51208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5400">
                  <a:extLst>
                    <a:ext uri="{9D8B030D-6E8A-4147-A177-3AD203B41FA5}">
                      <a16:colId xmlns:a16="http://schemas.microsoft.com/office/drawing/2014/main" xmlns="" val="1753676354"/>
                    </a:ext>
                  </a:extLst>
                </a:gridCol>
              </a:tblGrid>
              <a:tr h="304786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6029816"/>
                  </a:ext>
                </a:extLst>
              </a:tr>
              <a:tr h="1448034"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string=input("input string:")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string_list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string.split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word_dict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={}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word in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string_list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if word in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word_dict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word_dict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[word] += 1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else: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word_dict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[word] = 1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word_dict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33792616"/>
                  </a:ext>
                </a:extLst>
              </a:tr>
              <a:tr h="319984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55409932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input </a:t>
                      </a:r>
                      <a:r>
                        <a:rPr lang="en-US" altLang="zh-CN" sz="24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string:to</a:t>
                      </a:r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 be or not to be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{'or': 1, 'not': 1, 'to': 2, 'be': 2}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 txBox="1">
            <a:spLocks/>
          </p:cNvSpPr>
          <p:nvPr/>
        </p:nvSpPr>
        <p:spPr bwMode="auto">
          <a:xfrm>
            <a:off x="298451" y="954087"/>
            <a:ext cx="3968749" cy="5699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800" kern="0" noProof="1">
                <a:solidFill>
                  <a:srgbClr val="C00000"/>
                </a:solidFill>
              </a:rPr>
              <a:t>1. </a:t>
            </a:r>
            <a:r>
              <a:rPr lang="zh-CN" altLang="en-US" sz="2800" kern="0" noProof="1">
                <a:solidFill>
                  <a:srgbClr val="C00000"/>
                </a:solidFill>
              </a:rPr>
              <a:t>集合常用操作</a:t>
            </a:r>
          </a:p>
        </p:txBody>
      </p:sp>
      <p:sp>
        <p:nvSpPr>
          <p:cNvPr id="3" name="标题 1">
            <a:extLst/>
          </p:cNvPr>
          <p:cNvSpPr txBox="1">
            <a:spLocks/>
          </p:cNvSpPr>
          <p:nvPr/>
        </p:nvSpPr>
        <p:spPr bwMode="auto">
          <a:xfrm>
            <a:off x="660400" y="1524000"/>
            <a:ext cx="3683000" cy="601486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kern="0" noProof="1"/>
              <a:t>集合的创建</a:t>
            </a:r>
          </a:p>
        </p:txBody>
      </p:sp>
      <p:sp>
        <p:nvSpPr>
          <p:cNvPr id="4" name="内容占位符 2">
            <a:extLst/>
          </p:cNvPr>
          <p:cNvSpPr txBox="1">
            <a:spLocks noChangeArrowheads="1"/>
          </p:cNvSpPr>
          <p:nvPr/>
        </p:nvSpPr>
        <p:spPr>
          <a:xfrm>
            <a:off x="381000" y="2209800"/>
            <a:ext cx="9601200" cy="6858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None/>
              <a:defRPr/>
            </a:pPr>
            <a:r>
              <a:rPr lang="zh-CN" altLang="en-US" sz="2400" kern="0" dirty="0"/>
              <a:t>（</a:t>
            </a:r>
            <a:r>
              <a:rPr lang="en-US" altLang="zh-CN" sz="2400" kern="0" dirty="0"/>
              <a:t>1</a:t>
            </a:r>
            <a:r>
              <a:rPr lang="zh-CN" altLang="en-US" sz="2400" kern="0" dirty="0"/>
              <a:t>）</a:t>
            </a:r>
            <a:r>
              <a:rPr lang="zh-CN" altLang="zh-CN" sz="2400" dirty="0"/>
              <a:t>用一对大括号将多个用逗号分隔的数据括起来</a:t>
            </a:r>
            <a:endParaRPr lang="en-US" altLang="zh-CN" sz="2400" kern="0" dirty="0"/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685800" y="2979914"/>
            <a:ext cx="10439400" cy="3264740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a_set</a:t>
            </a:r>
            <a:r>
              <a:rPr lang="en-US" altLang="zh-CN" sz="2400" dirty="0"/>
              <a:t>={0,1,2,3,4,5,6,7,8,9}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{0, 1, 2, 3, 4, 5, 6, 7, 8, 9}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b_set</a:t>
            </a:r>
            <a:r>
              <a:rPr lang="en-US" altLang="zh-CN" sz="2400" dirty="0"/>
              <a:t>={1,3,3,5}     //</a:t>
            </a:r>
            <a:r>
              <a:rPr lang="zh-CN" altLang="en-US" sz="2400" dirty="0"/>
              <a:t>重复元素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{1, 3, 5}</a:t>
            </a:r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1168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0" y="981075"/>
            <a:ext cx="6858000" cy="847725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</a:t>
            </a:r>
            <a:r>
              <a:rPr lang="zh-CN" altLang="zh-CN" sz="2400" dirty="0"/>
              <a:t>使用集合对象的</a:t>
            </a:r>
            <a:r>
              <a:rPr lang="en-US" altLang="zh-CN" sz="2400" dirty="0"/>
              <a:t>set()</a:t>
            </a:r>
            <a:r>
              <a:rPr lang="zh-CN" altLang="zh-CN" sz="2400" dirty="0"/>
              <a:t>方法创建集合</a:t>
            </a:r>
            <a:endParaRPr lang="zh-CN" altLang="en-US" sz="2400" dirty="0"/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304800" y="1703387"/>
            <a:ext cx="11887200" cy="4926013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b_set</a:t>
            </a:r>
            <a:r>
              <a:rPr lang="en-US" altLang="zh-CN" sz="2400" dirty="0"/>
              <a:t>=set(['physics', 'chemistry',2017, 2.5])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{2017, 2.5, 'chemistry', 'physics'}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c_set</a:t>
            </a:r>
            <a:r>
              <a:rPr lang="en-US" altLang="zh-CN" sz="2400" dirty="0"/>
              <a:t>=set(('Python', '</a:t>
            </a:r>
            <a:r>
              <a:rPr lang="en-US" altLang="zh-CN" sz="2400" dirty="0" err="1"/>
              <a:t>C','HTML','Java','Perl</a:t>
            </a:r>
            <a:r>
              <a:rPr lang="en-US" altLang="zh-CN" sz="2400" dirty="0"/>
              <a:t> '))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c_set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{'Java', 'HTML', 'C', 'Python', 'Perl '}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d_set</a:t>
            </a:r>
            <a:r>
              <a:rPr lang="en-US" altLang="zh-CN" sz="2400" dirty="0"/>
              <a:t>=set('Python') </a:t>
            </a:r>
            <a:endParaRPr lang="zh-CN" altLang="en-US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d_set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{'y', 'o', 't', 'h', 'n', 'P'}</a:t>
            </a:r>
          </a:p>
        </p:txBody>
      </p:sp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1168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>
            <a:spLocks noChangeArrowheads="1"/>
          </p:cNvSpPr>
          <p:nvPr/>
        </p:nvSpPr>
        <p:spPr bwMode="auto">
          <a:xfrm>
            <a:off x="649817" y="3402227"/>
            <a:ext cx="9173805" cy="22419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+mj-lt"/>
              </a:rPr>
              <a:t>&gt;&gt;&gt;a_list= ['physics', 'chemistry',2017, 2.5]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j-lt"/>
              </a:rPr>
              <a:t>&gt;&gt;&gt;b_list=['wade',3.0,81,[ 'bosh','haslem']] </a:t>
            </a:r>
            <a:endParaRPr lang="en-US" altLang="zh-CN" b="1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j-lt"/>
              </a:rPr>
              <a:t>&gt;&gt;&gt;c_list=[1,2,(3.0,'hello world!')] </a:t>
            </a:r>
            <a:endParaRPr lang="en-US" altLang="zh-CN" b="1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j-lt"/>
              </a:rPr>
              <a:t>&gt;&gt;&gt;d_list=[]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228600"/>
            <a:ext cx="103632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0245045A-C797-461A-969A-CB49CF14FFE1}"/>
              </a:ext>
            </a:extLst>
          </p:cNvPr>
          <p:cNvSpPr/>
          <p:nvPr/>
        </p:nvSpPr>
        <p:spPr>
          <a:xfrm>
            <a:off x="655994" y="1213813"/>
            <a:ext cx="9173805" cy="1688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1.</a:t>
            </a:r>
            <a:r>
              <a:rPr lang="zh-CN" altLang="en-US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列表的基本操作</a:t>
            </a:r>
          </a:p>
          <a:p>
            <a:pPr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dirty="0">
                <a:solidFill>
                  <a:srgbClr val="0000FF"/>
                </a:solidFill>
                <a:latin typeface="Times New Roman" pitchFamily="18" charset="0"/>
              </a:rPr>
              <a:t>列表的创建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itchFamily="18" charset="0"/>
              </a:rPr>
              <a:t>使用赋值运算符</a:t>
            </a: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“=”</a:t>
            </a:r>
            <a:r>
              <a:rPr lang="zh-CN" altLang="en-US" dirty="0">
                <a:latin typeface="Times New Roman" pitchFamily="18" charset="0"/>
              </a:rPr>
              <a:t>将一个列表赋值给变量即可创建列表对象。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内容占位符 2"/>
          <p:cNvSpPr>
            <a:spLocks noGrp="1" noChangeArrowheads="1"/>
          </p:cNvSpPr>
          <p:nvPr>
            <p:ph idx="4294967295"/>
          </p:nvPr>
        </p:nvSpPr>
        <p:spPr>
          <a:xfrm>
            <a:off x="0" y="838200"/>
            <a:ext cx="11684000" cy="6858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）使用</a:t>
            </a:r>
            <a:r>
              <a:rPr lang="en-US" altLang="zh-CN" sz="2400" dirty="0" err="1"/>
              <a:t>frozenset</a:t>
            </a:r>
            <a:r>
              <a:rPr lang="en-US" altLang="zh-CN" sz="2400" dirty="0"/>
              <a:t>()</a:t>
            </a:r>
            <a:r>
              <a:rPr lang="zh-CN" altLang="en-US" sz="2400" dirty="0"/>
              <a:t>方法创建一个冻结的集合</a:t>
            </a:r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381000" y="1377950"/>
            <a:ext cx="11049000" cy="5480050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e_set</a:t>
            </a:r>
            <a:r>
              <a:rPr lang="en-US" altLang="zh-CN" sz="2400" dirty="0"/>
              <a:t>=</a:t>
            </a:r>
            <a:r>
              <a:rPr lang="en-US" altLang="zh-CN" sz="2400" dirty="0" err="1"/>
              <a:t>frozenset</a:t>
            </a:r>
            <a:r>
              <a:rPr lang="en-US" altLang="zh-CN" sz="2400" dirty="0"/>
              <a:t>('a')     </a:t>
            </a:r>
            <a:endParaRPr lang="zh-CN" altLang="en-US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r>
              <a:rPr lang="en-US" altLang="zh-CN" sz="2400" dirty="0"/>
              <a:t>={e_set:1,'b':2}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a_dict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</a:t>
            </a:r>
            <a:r>
              <a:rPr lang="en-US" altLang="zh-CN" sz="2400" dirty="0" err="1"/>
              <a:t>frozenset</a:t>
            </a:r>
            <a:r>
              <a:rPr lang="en-US" altLang="zh-CN" sz="2400" dirty="0"/>
              <a:t>({'a'}): 1, 'b': 2}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f_set</a:t>
            </a:r>
            <a:r>
              <a:rPr lang="en-US" altLang="zh-CN" sz="2400" dirty="0"/>
              <a:t>=set('a')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b_dict</a:t>
            </a:r>
            <a:r>
              <a:rPr lang="en-US" altLang="zh-CN" sz="2400" dirty="0"/>
              <a:t>={f_set:1,'b':2}     </a:t>
            </a:r>
            <a:endParaRPr lang="zh-CN" altLang="en-US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Traceback (most recent call last):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File "&lt;pyshell#9&gt;", line 1, in &lt;module&gt;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 err="1"/>
              <a:t>b_dict</a:t>
            </a:r>
            <a:r>
              <a:rPr lang="en-US" altLang="zh-CN" sz="2400" dirty="0"/>
              <a:t>={f_set:1,'b':2}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 err="1"/>
              <a:t>TypeError</a:t>
            </a:r>
            <a:r>
              <a:rPr lang="en-US" altLang="zh-CN" sz="2400" dirty="0"/>
              <a:t>: </a:t>
            </a:r>
            <a:r>
              <a:rPr lang="en-US" altLang="zh-CN" sz="2400" dirty="0" err="1"/>
              <a:t>unhashable</a:t>
            </a:r>
            <a:r>
              <a:rPr lang="en-US" altLang="zh-CN" sz="2400" dirty="0"/>
              <a:t> type: 'set'</a:t>
            </a:r>
          </a:p>
        </p:txBody>
      </p:sp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1168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381000" y="1828800"/>
            <a:ext cx="11430000" cy="4926013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b_set</a:t>
            </a:r>
            <a:r>
              <a:rPr lang="en-US" altLang="zh-CN" sz="2400" dirty="0"/>
              <a:t>=set(['physics', 'chemistry',2017, 2.5])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{'chemistry', 2017, 2.5, 'physics'}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2.5 in </a:t>
            </a:r>
            <a:r>
              <a:rPr lang="en-US" altLang="zh-CN" sz="2400" dirty="0" err="1"/>
              <a:t>b_set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True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3 in </a:t>
            </a:r>
            <a:r>
              <a:rPr lang="en-US" altLang="zh-CN" sz="2400" dirty="0" err="1"/>
              <a:t>b_set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False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for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 in </a:t>
            </a:r>
            <a:r>
              <a:rPr lang="en-US" altLang="zh-CN" sz="2400" dirty="0" err="1"/>
              <a:t>b_set:print</a:t>
            </a:r>
            <a:r>
              <a:rPr lang="en-US" altLang="zh-CN" sz="2400" dirty="0"/>
              <a:t>(</a:t>
            </a:r>
            <a:r>
              <a:rPr lang="en-US" altLang="zh-CN" sz="2400" dirty="0" err="1"/>
              <a:t>i,end</a:t>
            </a:r>
            <a:r>
              <a:rPr lang="en-US" altLang="zh-CN" sz="2400" dirty="0"/>
              <a:t>=' 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chemistry 2017 2.5 physics</a:t>
            </a:r>
          </a:p>
        </p:txBody>
      </p:sp>
      <p:sp>
        <p:nvSpPr>
          <p:cNvPr id="2" name="文本框 1"/>
          <p:cNvSpPr txBox="1">
            <a:spLocks noChangeArrowheads="1"/>
          </p:cNvSpPr>
          <p:nvPr/>
        </p:nvSpPr>
        <p:spPr bwMode="auto">
          <a:xfrm>
            <a:off x="2971800" y="1295400"/>
            <a:ext cx="41697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 dirty="0"/>
              <a:t>使用</a:t>
            </a:r>
            <a:r>
              <a:rPr lang="en-US" altLang="zh-CN" b="1" dirty="0">
                <a:solidFill>
                  <a:srgbClr val="FF0000"/>
                </a:solidFill>
              </a:rPr>
              <a:t>in</a:t>
            </a:r>
            <a:r>
              <a:rPr lang="zh-CN" altLang="en-US" b="1" dirty="0"/>
              <a:t>或者</a:t>
            </a:r>
            <a:r>
              <a:rPr lang="zh-CN" altLang="en-US" b="1" dirty="0">
                <a:solidFill>
                  <a:srgbClr val="FF0000"/>
                </a:solidFill>
              </a:rPr>
              <a:t>循环遍历</a:t>
            </a:r>
            <a:r>
              <a:rPr lang="zh-CN" altLang="en-US" b="1" dirty="0"/>
              <a:t>访问元素</a:t>
            </a:r>
            <a:endParaRPr lang="en-US" altLang="zh-CN" b="1" dirty="0"/>
          </a:p>
        </p:txBody>
      </p:sp>
      <p:sp>
        <p:nvSpPr>
          <p:cNvPr id="6" name="标题 1">
            <a:extLst/>
          </p:cNvPr>
          <p:cNvSpPr txBox="1">
            <a:spLocks/>
          </p:cNvSpPr>
          <p:nvPr/>
        </p:nvSpPr>
        <p:spPr bwMode="auto">
          <a:xfrm>
            <a:off x="304800" y="990600"/>
            <a:ext cx="2667000" cy="533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kern="0" noProof="1"/>
              <a:t>访问集合</a:t>
            </a:r>
          </a:p>
        </p:txBody>
      </p:sp>
      <p:sp>
        <p:nvSpPr>
          <p:cNvPr id="8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1168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304800" y="1855787"/>
            <a:ext cx="11277600" cy="4926013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a_set</a:t>
            </a:r>
            <a:r>
              <a:rPr lang="en-US" altLang="zh-CN" sz="2400" dirty="0"/>
              <a:t>={0,1,2,3,4,5,6,7,8,9}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{0, 1, 2, 3, 4, 5, 6, 7, 8, 9}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del </a:t>
            </a:r>
            <a:r>
              <a:rPr lang="en-US" altLang="zh-CN" sz="2400" dirty="0" err="1"/>
              <a:t>a_set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a_set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Traceback (most recent call last):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File "&lt;pyshell#66&gt;", line 1, in &lt;module&gt;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 err="1"/>
              <a:t>a_set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 err="1"/>
              <a:t>NameError</a:t>
            </a:r>
            <a:r>
              <a:rPr lang="en-US" altLang="zh-CN" sz="2400" dirty="0"/>
              <a:t>: name '</a:t>
            </a:r>
            <a:r>
              <a:rPr lang="en-US" altLang="zh-CN" sz="2400" dirty="0" err="1"/>
              <a:t>a_set</a:t>
            </a:r>
            <a:r>
              <a:rPr lang="en-US" altLang="zh-CN" sz="2400" dirty="0"/>
              <a:t>' is not defined</a:t>
            </a: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4495800" y="1219200"/>
            <a:ext cx="186621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 dirty="0"/>
              <a:t>使用</a:t>
            </a:r>
            <a:r>
              <a:rPr lang="en-US" altLang="zh-CN" b="1" dirty="0">
                <a:solidFill>
                  <a:srgbClr val="FF0000"/>
                </a:solidFill>
              </a:rPr>
              <a:t>del</a:t>
            </a:r>
            <a:r>
              <a:rPr lang="zh-CN" altLang="en-US" b="1" dirty="0"/>
              <a:t>命令</a:t>
            </a:r>
            <a:endParaRPr lang="en-US" altLang="zh-CN" b="1" dirty="0"/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1168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标题 1">
            <a:extLst/>
          </p:cNvPr>
          <p:cNvSpPr txBox="1">
            <a:spLocks/>
          </p:cNvSpPr>
          <p:nvPr/>
        </p:nvSpPr>
        <p:spPr bwMode="auto">
          <a:xfrm>
            <a:off x="381000" y="1143000"/>
            <a:ext cx="2667000" cy="533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kern="0" noProof="1"/>
              <a:t>删除集合</a:t>
            </a:r>
          </a:p>
        </p:txBody>
      </p:sp>
    </p:spTree>
  </p:cSld>
  <p:clrMapOvr>
    <a:masterClrMapping/>
  </p:clrMapOvr>
  <p:transition>
    <p:random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173567" y="2133600"/>
            <a:ext cx="10723033" cy="1643527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b_set.add</a:t>
            </a:r>
            <a:r>
              <a:rPr lang="en-US" altLang="zh-CN" sz="2400" dirty="0"/>
              <a:t>('math')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b_set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{'chemistry', 2017, 2.5, 'math', 'physics'}</a:t>
            </a:r>
          </a:p>
        </p:txBody>
      </p:sp>
      <p:sp>
        <p:nvSpPr>
          <p:cNvPr id="4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0" y="1666875"/>
            <a:ext cx="8788400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/>
              <a:t>（</a:t>
            </a:r>
            <a:r>
              <a:rPr lang="en-US" altLang="zh-CN" sz="2400" kern="0" dirty="0"/>
              <a:t>1</a:t>
            </a:r>
            <a:r>
              <a:rPr lang="zh-CN" altLang="en-US" sz="2400" kern="0" dirty="0"/>
              <a:t>）使用</a:t>
            </a:r>
            <a:r>
              <a:rPr lang="en-US" altLang="zh-CN" sz="2400" kern="0" dirty="0"/>
              <a:t>add()</a:t>
            </a:r>
            <a:r>
              <a:rPr lang="zh-CN" altLang="en-US" sz="2400" kern="0" dirty="0"/>
              <a:t>方法：</a:t>
            </a:r>
            <a:r>
              <a:rPr lang="en-US" altLang="zh-CN" sz="2400" dirty="0" err="1">
                <a:solidFill>
                  <a:srgbClr val="FF0000"/>
                </a:solidFill>
              </a:rPr>
              <a:t>s.add</a:t>
            </a:r>
            <a:r>
              <a:rPr lang="en-US" altLang="zh-CN" sz="2400" dirty="0">
                <a:solidFill>
                  <a:srgbClr val="FF0000"/>
                </a:solidFill>
              </a:rPr>
              <a:t>(x)</a:t>
            </a:r>
            <a:endParaRPr lang="zh-CN" altLang="en-US" sz="2400" kern="0" dirty="0">
              <a:solidFill>
                <a:srgbClr val="FF0000"/>
              </a:solidFill>
            </a:endParaRPr>
          </a:p>
        </p:txBody>
      </p:sp>
      <p:sp>
        <p:nvSpPr>
          <p:cNvPr id="7" name="Rectangle 35">
            <a:extLst/>
          </p:cNvPr>
          <p:cNvSpPr>
            <a:spLocks noChangeArrowheads="1"/>
          </p:cNvSpPr>
          <p:nvPr/>
        </p:nvSpPr>
        <p:spPr bwMode="auto">
          <a:xfrm>
            <a:off x="228600" y="4495800"/>
            <a:ext cx="10668000" cy="219752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s={'</a:t>
            </a:r>
            <a:r>
              <a:rPr lang="en-US" altLang="zh-CN" sz="2400" dirty="0" err="1"/>
              <a:t>Phthon</a:t>
            </a:r>
            <a:r>
              <a:rPr lang="en-US" altLang="zh-CN" sz="2400" dirty="0"/>
              <a:t>','C','C++'}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s.update</a:t>
            </a:r>
            <a:r>
              <a:rPr lang="en-US" altLang="zh-CN" sz="2400" dirty="0"/>
              <a:t>({1,2,3},{'</a:t>
            </a:r>
            <a:r>
              <a:rPr lang="en-US" altLang="zh-CN" sz="2400" dirty="0" err="1"/>
              <a:t>Wade','Nash</a:t>
            </a:r>
            <a:r>
              <a:rPr lang="en-US" altLang="zh-CN" sz="2400" dirty="0"/>
              <a:t>'},{0,1,2})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s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{0, 1, 2, 3, '</a:t>
            </a:r>
            <a:r>
              <a:rPr lang="en-US" altLang="zh-CN" sz="2400" dirty="0" err="1"/>
              <a:t>Phthon</a:t>
            </a:r>
            <a:r>
              <a:rPr lang="en-US" altLang="zh-CN" sz="2400" dirty="0"/>
              <a:t>', 'Wade', 'C++', 'Nash', 'C'}</a:t>
            </a:r>
          </a:p>
        </p:txBody>
      </p:sp>
      <p:sp>
        <p:nvSpPr>
          <p:cNvPr id="8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25400" y="3974674"/>
            <a:ext cx="9062590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/>
              <a:t>（</a:t>
            </a:r>
            <a:r>
              <a:rPr lang="en-US" altLang="zh-CN" sz="2400" kern="0" dirty="0"/>
              <a:t>2</a:t>
            </a:r>
            <a:r>
              <a:rPr lang="zh-CN" altLang="en-US" sz="2400" kern="0" dirty="0"/>
              <a:t>）使用</a:t>
            </a:r>
            <a:r>
              <a:rPr lang="en-US" altLang="zh-CN" sz="2400" kern="0" dirty="0"/>
              <a:t>update()</a:t>
            </a:r>
            <a:r>
              <a:rPr lang="zh-CN" altLang="en-US" sz="2400" kern="0" dirty="0"/>
              <a:t>方法：</a:t>
            </a:r>
            <a:r>
              <a:rPr lang="en-US" altLang="zh-CN" sz="2400" dirty="0" err="1">
                <a:solidFill>
                  <a:srgbClr val="FF0000"/>
                </a:solidFill>
              </a:rPr>
              <a:t>s.update</a:t>
            </a:r>
            <a:r>
              <a:rPr lang="en-US" altLang="zh-CN" sz="2400" dirty="0">
                <a:solidFill>
                  <a:srgbClr val="FF0000"/>
                </a:solidFill>
              </a:rPr>
              <a:t>(s1,s2,…,</a:t>
            </a:r>
            <a:r>
              <a:rPr lang="en-US" altLang="zh-CN" sz="2400" dirty="0" err="1">
                <a:solidFill>
                  <a:srgbClr val="FF0000"/>
                </a:solidFill>
              </a:rPr>
              <a:t>sn</a:t>
            </a:r>
            <a:r>
              <a:rPr lang="en-US" altLang="zh-CN" sz="2400" dirty="0">
                <a:solidFill>
                  <a:srgbClr val="FF0000"/>
                </a:solidFill>
              </a:rPr>
              <a:t>)</a:t>
            </a:r>
            <a:endParaRPr lang="zh-CN" altLang="en-US" sz="2400" kern="0" dirty="0">
              <a:solidFill>
                <a:srgbClr val="FF0000"/>
              </a:solidFill>
            </a:endParaRPr>
          </a:p>
        </p:txBody>
      </p:sp>
      <p:sp>
        <p:nvSpPr>
          <p:cNvPr id="9" name="标题 1">
            <a:extLst/>
          </p:cNvPr>
          <p:cNvSpPr txBox="1">
            <a:spLocks/>
          </p:cNvSpPr>
          <p:nvPr/>
        </p:nvSpPr>
        <p:spPr bwMode="auto">
          <a:xfrm>
            <a:off x="304800" y="990600"/>
            <a:ext cx="2667000" cy="533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kern="0" noProof="1"/>
              <a:t>更新集合</a:t>
            </a:r>
          </a:p>
        </p:txBody>
      </p:sp>
      <p:sp>
        <p:nvSpPr>
          <p:cNvPr id="10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406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  <p:bldP spid="7" grpId="0" animBg="1"/>
      <p:bldP spid="8" grpId="0"/>
      <p:bldP spid="9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内容占位符 2">
            <a:extLst/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381000" y="1143000"/>
            <a:ext cx="2971800" cy="4572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Clr>
                <a:srgbClr val="0000CC"/>
              </a:buClr>
              <a:defRPr/>
            </a:pPr>
            <a:r>
              <a:rPr lang="zh-CN" altLang="en-US" sz="2400" dirty="0">
                <a:solidFill>
                  <a:srgbClr val="0000CC"/>
                </a:solidFill>
              </a:rPr>
              <a:t>删除集合中的元素</a:t>
            </a:r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304800" y="1930400"/>
            <a:ext cx="11277600" cy="4927600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s={0, 1, 2, 3, '</a:t>
            </a:r>
            <a:r>
              <a:rPr lang="en-US" altLang="zh-CN" sz="2400" dirty="0" err="1"/>
              <a:t>Phthon</a:t>
            </a:r>
            <a:r>
              <a:rPr lang="en-US" altLang="zh-CN" sz="2400" dirty="0"/>
              <a:t>', 'Wade', 'C++', 'Nash', 'C'}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s.remove</a:t>
            </a:r>
            <a:r>
              <a:rPr lang="en-US" altLang="zh-CN" sz="2400" dirty="0"/>
              <a:t>(0)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s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{1, 2, 3, '</a:t>
            </a:r>
            <a:r>
              <a:rPr lang="en-US" altLang="zh-CN" sz="2400" dirty="0" err="1"/>
              <a:t>Phthon</a:t>
            </a:r>
            <a:r>
              <a:rPr lang="en-US" altLang="zh-CN" sz="2400" dirty="0"/>
              <a:t>', 'Wade', 'C++', 'Nash', 'C'}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s.remove</a:t>
            </a:r>
            <a:r>
              <a:rPr lang="en-US" altLang="zh-CN" sz="2400" dirty="0"/>
              <a:t>('Hello')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Traceback (most recent call last):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File "&lt;pyshell#45&gt;", line 1, in &lt;module&gt;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 err="1"/>
              <a:t>s.remove</a:t>
            </a:r>
            <a:r>
              <a:rPr lang="en-US" altLang="zh-CN" sz="2400" dirty="0"/>
              <a:t>('Hello')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 err="1"/>
              <a:t>KeyError</a:t>
            </a:r>
            <a:r>
              <a:rPr lang="en-US" altLang="zh-CN" sz="2400" dirty="0"/>
              <a:t>: 'Hello'</a:t>
            </a:r>
          </a:p>
        </p:txBody>
      </p:sp>
      <p:sp>
        <p:nvSpPr>
          <p:cNvPr id="4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3886200" y="1244600"/>
            <a:ext cx="6197600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/>
              <a:t>（</a:t>
            </a:r>
            <a:r>
              <a:rPr lang="en-US" altLang="zh-CN" sz="2400" kern="0" dirty="0"/>
              <a:t>1</a:t>
            </a:r>
            <a:r>
              <a:rPr lang="zh-CN" altLang="en-US" sz="2400" kern="0" dirty="0"/>
              <a:t>）使用</a:t>
            </a:r>
            <a:r>
              <a:rPr lang="en-US" altLang="zh-CN" sz="2400" kern="0" dirty="0"/>
              <a:t>remove()</a:t>
            </a:r>
            <a:r>
              <a:rPr lang="zh-CN" altLang="en-US" sz="2400" kern="0" dirty="0"/>
              <a:t>方法：</a:t>
            </a:r>
            <a:r>
              <a:rPr lang="en-US" altLang="zh-CN" sz="2400" dirty="0" err="1">
                <a:solidFill>
                  <a:srgbClr val="FF0000"/>
                </a:solidFill>
              </a:rPr>
              <a:t>s.remove</a:t>
            </a:r>
            <a:r>
              <a:rPr lang="en-US" altLang="zh-CN" sz="2400" dirty="0">
                <a:solidFill>
                  <a:srgbClr val="FF0000"/>
                </a:solidFill>
              </a:rPr>
              <a:t>(x)</a:t>
            </a:r>
            <a:endParaRPr lang="zh-CN" altLang="en-US" sz="2400" kern="0" dirty="0">
              <a:solidFill>
                <a:srgbClr val="FF0000"/>
              </a:solidFill>
            </a:endParaRPr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406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random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152400" y="2028480"/>
            <a:ext cx="5791200" cy="3305520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s.discard</a:t>
            </a:r>
            <a:r>
              <a:rPr lang="en-US" altLang="zh-CN" sz="2400" dirty="0"/>
              <a:t>('C')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s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{1, 2, 3, '</a:t>
            </a:r>
            <a:r>
              <a:rPr lang="en-US" altLang="zh-CN" sz="2400" dirty="0" err="1"/>
              <a:t>Phthon</a:t>
            </a:r>
            <a:r>
              <a:rPr lang="en-US" altLang="zh-CN" sz="2400" dirty="0"/>
              <a:t>', 'Wade', 'C++', 'Nash'}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s.discard</a:t>
            </a:r>
            <a:r>
              <a:rPr lang="en-US" altLang="zh-CN" sz="2400" dirty="0"/>
              <a:t>('</a:t>
            </a:r>
            <a:r>
              <a:rPr lang="en-US" altLang="zh-CN" sz="2400" dirty="0" err="1"/>
              <a:t>abc</a:t>
            </a:r>
            <a:r>
              <a:rPr lang="en-US" altLang="zh-CN" sz="2400" dirty="0"/>
              <a:t>')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s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{1, 2, 3, '</a:t>
            </a:r>
            <a:r>
              <a:rPr lang="en-US" altLang="zh-CN" sz="2400" dirty="0" err="1"/>
              <a:t>Phthon</a:t>
            </a:r>
            <a:r>
              <a:rPr lang="en-US" altLang="zh-CN" sz="2400" dirty="0"/>
              <a:t>', 'Wade', 'C++', 'Nash'}</a:t>
            </a:r>
          </a:p>
        </p:txBody>
      </p:sp>
      <p:sp>
        <p:nvSpPr>
          <p:cNvPr id="4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-76200" y="1164880"/>
            <a:ext cx="6019800" cy="35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/>
              <a:t>（</a:t>
            </a:r>
            <a:r>
              <a:rPr lang="en-US" altLang="zh-CN" sz="2400" kern="0" dirty="0"/>
              <a:t>2</a:t>
            </a:r>
            <a:r>
              <a:rPr lang="zh-CN" altLang="en-US" sz="2400" kern="0" dirty="0"/>
              <a:t>）使用</a:t>
            </a:r>
            <a:r>
              <a:rPr lang="en-US" altLang="zh-CN" sz="2400" dirty="0"/>
              <a:t>discard </a:t>
            </a:r>
            <a:r>
              <a:rPr lang="en-US" altLang="zh-CN" sz="2400" kern="0" dirty="0"/>
              <a:t>()</a:t>
            </a:r>
            <a:r>
              <a:rPr lang="zh-CN" altLang="en-US" sz="2400" kern="0" dirty="0"/>
              <a:t>方法：</a:t>
            </a:r>
            <a:r>
              <a:rPr lang="en-US" altLang="zh-CN" sz="2400" dirty="0">
                <a:solidFill>
                  <a:srgbClr val="FF0000"/>
                </a:solidFill>
              </a:rPr>
              <a:t>s.</a:t>
            </a:r>
            <a:r>
              <a:rPr lang="en-US" altLang="zh-CN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discard(x)</a:t>
            </a:r>
            <a:endParaRPr lang="zh-CN" altLang="en-US" sz="2400" kern="0" dirty="0">
              <a:solidFill>
                <a:srgbClr val="FF0000"/>
              </a:solidFill>
            </a:endParaRPr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406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Rectangle 35">
            <a:extLst>
              <a:ext uri="{FF2B5EF4-FFF2-40B4-BE49-F238E27FC236}">
                <a16:creationId xmlns:a16="http://schemas.microsoft.com/office/drawing/2014/main" xmlns="" id="{CEF957F7-C49C-4C64-B88D-D354921F62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799" y="1524000"/>
            <a:ext cx="5410200" cy="2197525"/>
          </a:xfrm>
          <a:prstGeom prst="rect">
            <a:avLst/>
          </a:prstGeom>
          <a:solidFill>
            <a:srgbClr val="CCECFF"/>
          </a:solidFill>
          <a:ln w="38100">
            <a:solidFill>
              <a:srgbClr val="0000CC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s.pop</a:t>
            </a:r>
            <a:r>
              <a:rPr lang="en-US" altLang="zh-CN" sz="2400" dirty="0"/>
              <a:t>()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1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s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{2, 3, '</a:t>
            </a:r>
            <a:r>
              <a:rPr lang="en-US" altLang="zh-CN" sz="2400" dirty="0" err="1"/>
              <a:t>Phthon</a:t>
            </a:r>
            <a:r>
              <a:rPr lang="en-US" altLang="zh-CN" sz="2400" dirty="0"/>
              <a:t>', 'Wade', 'C++', 'Nash'}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xmlns="" id="{27BC2493-F116-455D-ADB1-0F55EA8F76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6798" y="998073"/>
            <a:ext cx="5664202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/>
              <a:t>（</a:t>
            </a:r>
            <a:r>
              <a:rPr lang="en-US" altLang="zh-CN" sz="2400" kern="0" dirty="0"/>
              <a:t>3</a:t>
            </a:r>
            <a:r>
              <a:rPr lang="zh-CN" altLang="en-US" sz="2400" kern="0" dirty="0"/>
              <a:t>）使用</a:t>
            </a:r>
            <a:r>
              <a:rPr lang="en-US" altLang="zh-CN" sz="2400" kern="0" dirty="0">
                <a:solidFill>
                  <a:srgbClr val="FF0000"/>
                </a:solidFill>
              </a:rPr>
              <a:t>pop()</a:t>
            </a:r>
            <a:r>
              <a:rPr lang="zh-CN" altLang="en-US" sz="2400" kern="0" dirty="0"/>
              <a:t>方法删除任意一个元素</a:t>
            </a:r>
            <a:endParaRPr lang="zh-CN" altLang="en-US" sz="2400" kern="0" dirty="0">
              <a:solidFill>
                <a:srgbClr val="FF0000"/>
              </a:solidFill>
            </a:endParaRPr>
          </a:p>
        </p:txBody>
      </p:sp>
      <p:sp>
        <p:nvSpPr>
          <p:cNvPr id="9" name="Rectangle 35">
            <a:extLst>
              <a:ext uri="{FF2B5EF4-FFF2-40B4-BE49-F238E27FC236}">
                <a16:creationId xmlns:a16="http://schemas.microsoft.com/office/drawing/2014/main" xmlns="" id="{C47BED47-8AAB-4179-BDEB-F24CB24D82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798" y="4909673"/>
            <a:ext cx="5410201" cy="1643527"/>
          </a:xfrm>
          <a:prstGeom prst="rect">
            <a:avLst/>
          </a:prstGeom>
          <a:solidFill>
            <a:srgbClr val="CCECFF"/>
          </a:solidFill>
          <a:ln w="38100">
            <a:solidFill>
              <a:srgbClr val="0000CC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</a:t>
            </a:r>
            <a:r>
              <a:rPr lang="en-US" altLang="zh-CN" sz="2400" dirty="0" err="1"/>
              <a:t>s.clear</a:t>
            </a:r>
            <a:r>
              <a:rPr lang="en-US" altLang="zh-CN" sz="2400" dirty="0"/>
              <a:t>()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s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set() 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xmlns="" id="{E78DD756-27D0-416B-B434-453144962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6798" y="4333875"/>
            <a:ext cx="5791200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kern="0" dirty="0"/>
              <a:t>（</a:t>
            </a:r>
            <a:r>
              <a:rPr lang="en-US" altLang="zh-CN" sz="2400" kern="0" dirty="0"/>
              <a:t>4</a:t>
            </a:r>
            <a:r>
              <a:rPr lang="zh-CN" altLang="en-US" sz="2400" kern="0" dirty="0"/>
              <a:t>）使用</a:t>
            </a:r>
            <a:r>
              <a:rPr lang="en-US" altLang="zh-CN" sz="2400" kern="0" dirty="0">
                <a:solidFill>
                  <a:srgbClr val="FF0000"/>
                </a:solidFill>
              </a:rPr>
              <a:t>clear()</a:t>
            </a:r>
            <a:r>
              <a:rPr lang="zh-CN" altLang="en-US" sz="2400" kern="0" dirty="0"/>
              <a:t>方法删除集合中所有元素</a:t>
            </a:r>
            <a:endParaRPr lang="zh-CN" altLang="en-US" sz="2400" kern="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  <p:bldP spid="7" grpId="0" animBg="1"/>
      <p:bldP spid="8" grpId="0"/>
      <p:bldP spid="9" grpId="0" animBg="1"/>
      <p:bldP spid="10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/>
          </p:cNvPr>
          <p:cNvSpPr txBox="1">
            <a:spLocks/>
          </p:cNvSpPr>
          <p:nvPr/>
        </p:nvSpPr>
        <p:spPr bwMode="auto">
          <a:xfrm>
            <a:off x="355600" y="762000"/>
            <a:ext cx="4064000" cy="53340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en-US" altLang="zh-CN" sz="2800" kern="0" noProof="1">
                <a:solidFill>
                  <a:srgbClr val="C00000"/>
                </a:solidFill>
              </a:rPr>
              <a:t>2.</a:t>
            </a:r>
            <a:r>
              <a:rPr lang="zh-CN" altLang="en-US" sz="2800" kern="0" noProof="1">
                <a:solidFill>
                  <a:srgbClr val="C00000"/>
                </a:solidFill>
              </a:rPr>
              <a:t>集合常用运算</a:t>
            </a:r>
          </a:p>
        </p:txBody>
      </p:sp>
      <p:sp>
        <p:nvSpPr>
          <p:cNvPr id="3" name="标题 1">
            <a:extLst/>
          </p:cNvPr>
          <p:cNvSpPr txBox="1">
            <a:spLocks/>
          </p:cNvSpPr>
          <p:nvPr/>
        </p:nvSpPr>
        <p:spPr bwMode="auto">
          <a:xfrm>
            <a:off x="431800" y="1219200"/>
            <a:ext cx="5816600" cy="52998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kern="0" noProof="1"/>
              <a:t>交集</a:t>
            </a:r>
            <a:r>
              <a:rPr lang="zh-CN" altLang="en-US" sz="2400" kern="0" dirty="0"/>
              <a:t>方法：     </a:t>
            </a:r>
            <a:r>
              <a:rPr lang="en-US" altLang="zh-CN" sz="2400" dirty="0">
                <a:solidFill>
                  <a:srgbClr val="FF0000"/>
                </a:solidFill>
              </a:rPr>
              <a:t>s1&amp;s2&amp;…&amp;</a:t>
            </a:r>
            <a:r>
              <a:rPr lang="en-US" altLang="zh-CN" sz="2400" dirty="0" err="1">
                <a:solidFill>
                  <a:srgbClr val="FF0000"/>
                </a:solidFill>
              </a:rPr>
              <a:t>sn</a:t>
            </a:r>
            <a:endParaRPr lang="zh-CN" altLang="en-US" sz="2400" kern="0" noProof="1">
              <a:solidFill>
                <a:srgbClr val="FF0000"/>
              </a:solidFill>
            </a:endParaRPr>
          </a:p>
        </p:txBody>
      </p:sp>
      <p:sp>
        <p:nvSpPr>
          <p:cNvPr id="5" name="Rectangle 35">
            <a:extLst/>
          </p:cNvPr>
          <p:cNvSpPr>
            <a:spLocks noChangeArrowheads="1"/>
          </p:cNvSpPr>
          <p:nvPr/>
        </p:nvSpPr>
        <p:spPr bwMode="auto">
          <a:xfrm>
            <a:off x="492210" y="1828800"/>
            <a:ext cx="9566189" cy="2156744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{0,1,2,3,4,5,7,8,9}&amp;{0,2,4,6,8}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{8, 0, 2, 4}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{0,1,2,3,4,5,7,8,9}&amp;{0,2,4,6,8}&amp;{1,3,5,7,9}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set() </a:t>
            </a:r>
          </a:p>
        </p:txBody>
      </p:sp>
      <p:sp>
        <p:nvSpPr>
          <p:cNvPr id="6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406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xmlns="" id="{98D130DF-AD17-4335-8F51-F0CDC6D165B5}"/>
              </a:ext>
            </a:extLst>
          </p:cNvPr>
          <p:cNvSpPr txBox="1">
            <a:spLocks noChangeArrowheads="1"/>
          </p:cNvSpPr>
          <p:nvPr/>
        </p:nvSpPr>
        <p:spPr>
          <a:xfrm>
            <a:off x="252627" y="4191000"/>
            <a:ext cx="6527800" cy="84772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Clr>
                <a:srgbClr val="0000CC"/>
              </a:buClr>
              <a:defRPr/>
            </a:pPr>
            <a:r>
              <a:rPr kumimoji="0" lang="zh-CN" altLang="en-US" sz="2400" kern="0" dirty="0">
                <a:solidFill>
                  <a:srgbClr val="0000CC"/>
                </a:solidFill>
              </a:rPr>
              <a:t>并集</a:t>
            </a:r>
            <a:r>
              <a:rPr lang="zh-CN" altLang="en-US" sz="2400" kern="0" dirty="0"/>
              <a:t>方法：</a:t>
            </a:r>
            <a:r>
              <a:rPr lang="en-US" altLang="zh-CN" sz="2400" dirty="0"/>
              <a:t>         </a:t>
            </a:r>
            <a:r>
              <a:rPr lang="en-US" altLang="zh-CN" sz="2400" dirty="0">
                <a:solidFill>
                  <a:srgbClr val="FF0000"/>
                </a:solidFill>
              </a:rPr>
              <a:t>s1|s2|…|</a:t>
            </a:r>
            <a:r>
              <a:rPr lang="en-US" altLang="zh-CN" sz="2400" dirty="0" err="1">
                <a:solidFill>
                  <a:srgbClr val="FF0000"/>
                </a:solidFill>
              </a:rPr>
              <a:t>sn</a:t>
            </a:r>
            <a:endParaRPr kumimoji="0" lang="zh-CN" altLang="en-US" sz="2400" kern="0" dirty="0">
              <a:solidFill>
                <a:srgbClr val="0000CC"/>
              </a:solidFill>
            </a:endParaRPr>
          </a:p>
        </p:txBody>
      </p:sp>
      <p:sp>
        <p:nvSpPr>
          <p:cNvPr id="8" name="Rectangle 35">
            <a:extLst>
              <a:ext uri="{FF2B5EF4-FFF2-40B4-BE49-F238E27FC236}">
                <a16:creationId xmlns:a16="http://schemas.microsoft.com/office/drawing/2014/main" xmlns="" id="{61B49305-0B23-4EA5-8DD1-CC34492B7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00" y="4648200"/>
            <a:ext cx="9626599" cy="219752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{0,1,2,3,4,5,7,8,9}|{0,2,4,6,8}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{0, 1, 2, 3, 4, 5, 6, 7, 8, 9}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{0,1,2,3,4,5}|{0,2,4,6,8}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{0, 1, 2, 3, 4, 5, 6, 8}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 animBg="1"/>
      <p:bldP spid="7" grpId="0"/>
      <p:bldP spid="8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/>
          </p:cNvPr>
          <p:cNvSpPr txBox="1">
            <a:spLocks noChangeArrowheads="1"/>
          </p:cNvSpPr>
          <p:nvPr/>
        </p:nvSpPr>
        <p:spPr bwMode="auto">
          <a:xfrm>
            <a:off x="481227" y="838200"/>
            <a:ext cx="7291173" cy="469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Clr>
                <a:srgbClr val="0000CC"/>
              </a:buClr>
              <a:defRPr/>
            </a:pPr>
            <a:r>
              <a:rPr lang="zh-CN" altLang="en-US" sz="2400" kern="0" dirty="0">
                <a:solidFill>
                  <a:srgbClr val="0000CC"/>
                </a:solidFill>
              </a:rPr>
              <a:t>差集                </a:t>
            </a:r>
            <a:r>
              <a:rPr lang="zh-CN" altLang="en-US" sz="2400" kern="0" dirty="0"/>
              <a:t>方法：</a:t>
            </a:r>
            <a:r>
              <a:rPr lang="en-US" altLang="zh-CN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s1-s2-…-</a:t>
            </a:r>
            <a:r>
              <a:rPr lang="en-US" altLang="zh-CN" sz="2400" dirty="0" err="1">
                <a:solidFill>
                  <a:srgbClr val="FF0000"/>
                </a:solidFill>
              </a:rPr>
              <a:t>sn</a:t>
            </a:r>
            <a:endParaRPr lang="zh-CN" altLang="en-US" sz="2400" kern="0" dirty="0">
              <a:solidFill>
                <a:srgbClr val="0000CC"/>
              </a:solidFill>
            </a:endParaRPr>
          </a:p>
        </p:txBody>
      </p:sp>
      <p:sp>
        <p:nvSpPr>
          <p:cNvPr id="7" name="Rectangle 35">
            <a:extLst/>
          </p:cNvPr>
          <p:cNvSpPr>
            <a:spLocks noChangeArrowheads="1"/>
          </p:cNvSpPr>
          <p:nvPr/>
        </p:nvSpPr>
        <p:spPr bwMode="auto">
          <a:xfrm>
            <a:off x="508000" y="1295400"/>
            <a:ext cx="10236200" cy="219752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{0,1,2,3,4,5,6,7,8,9}-{0,2,4,6,8}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{1, 3, 5, 9, 7}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{0,1,2,3,4,5,6,7,8,9}-{0,2,4,6,8}-{2,3,4}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{1, 5, 9, 7}</a:t>
            </a:r>
          </a:p>
        </p:txBody>
      </p:sp>
      <p:sp>
        <p:nvSpPr>
          <p:cNvPr id="9" name="Rectangle 2">
            <a:extLst/>
          </p:cNvPr>
          <p:cNvSpPr txBox="1">
            <a:spLocks noChangeArrowheads="1"/>
          </p:cNvSpPr>
          <p:nvPr/>
        </p:nvSpPr>
        <p:spPr>
          <a:xfrm>
            <a:off x="508000" y="228600"/>
            <a:ext cx="406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6.6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集合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xmlns="" id="{BD5EDBE8-2BBB-4132-8478-EA1BC03132BE}"/>
              </a:ext>
            </a:extLst>
          </p:cNvPr>
          <p:cNvSpPr txBox="1">
            <a:spLocks noChangeArrowheads="1"/>
          </p:cNvSpPr>
          <p:nvPr/>
        </p:nvSpPr>
        <p:spPr>
          <a:xfrm>
            <a:off x="482600" y="3505200"/>
            <a:ext cx="6451600" cy="5619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Clr>
                <a:srgbClr val="0000CC"/>
              </a:buClr>
              <a:defRPr/>
            </a:pPr>
            <a:r>
              <a:rPr kumimoji="0" lang="zh-CN" altLang="en-US" sz="2400" kern="0" dirty="0">
                <a:solidFill>
                  <a:srgbClr val="0000CC"/>
                </a:solidFill>
              </a:rPr>
              <a:t>对称差集            </a:t>
            </a:r>
            <a:r>
              <a:rPr kumimoji="0" lang="zh-CN" altLang="en-US" sz="2400" kern="0" dirty="0"/>
              <a:t>方法：</a:t>
            </a:r>
            <a:r>
              <a:rPr kumimoji="0" lang="en-US" altLang="zh-CN" sz="2400" kern="0" dirty="0"/>
              <a:t> </a:t>
            </a:r>
            <a:r>
              <a:rPr kumimoji="0" lang="en-US" altLang="zh-CN" sz="2400" kern="0" dirty="0">
                <a:solidFill>
                  <a:srgbClr val="FF0000"/>
                </a:solidFill>
              </a:rPr>
              <a:t>s1^s2^…^</a:t>
            </a:r>
            <a:r>
              <a:rPr kumimoji="0" lang="en-US" altLang="zh-CN" sz="2400" kern="0" dirty="0" err="1">
                <a:solidFill>
                  <a:srgbClr val="FF0000"/>
                </a:solidFill>
              </a:rPr>
              <a:t>sn</a:t>
            </a:r>
            <a:endParaRPr kumimoji="0" lang="zh-CN" altLang="en-US" sz="2400" kern="0" dirty="0">
              <a:solidFill>
                <a:srgbClr val="0000CC"/>
              </a:solidFill>
            </a:endParaRPr>
          </a:p>
        </p:txBody>
      </p:sp>
      <p:sp>
        <p:nvSpPr>
          <p:cNvPr id="11" name="Rectangle 35">
            <a:extLst>
              <a:ext uri="{FF2B5EF4-FFF2-40B4-BE49-F238E27FC236}">
                <a16:creationId xmlns:a16="http://schemas.microsoft.com/office/drawing/2014/main" xmlns="" id="{5779B835-5903-452D-ADF6-A8BBD082FE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3974675"/>
            <a:ext cx="9855200" cy="219752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lnSpc>
                <a:spcPct val="120000"/>
              </a:lnSpc>
              <a:spcBef>
                <a:spcPct val="3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{0,1,2,3,4,5,6,7,8,9}^{0,2,4,6,8}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{1, 3, 5, 7, 9}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&gt;&gt;&gt; {0,1,2,3,4,5,6,7,8,9}^{0,2,4,6,8}^{1,3,5,7,9}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dirty="0"/>
              <a:t>set()</a:t>
            </a: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xmlns="" id="{6B149B4C-0568-4AF0-BF3C-D70CBE6AC144}"/>
              </a:ext>
            </a:extLst>
          </p:cNvPr>
          <p:cNvSpPr txBox="1">
            <a:spLocks noChangeArrowheads="1"/>
          </p:cNvSpPr>
          <p:nvPr/>
        </p:nvSpPr>
        <p:spPr>
          <a:xfrm>
            <a:off x="558800" y="6096000"/>
            <a:ext cx="6985000" cy="561975"/>
          </a:xfrm>
          <a:prstGeom prst="rect">
            <a:avLst/>
          </a:prstGeom>
        </p:spPr>
        <p:txBody>
          <a:bodyPr/>
          <a:lstStyle/>
          <a:p>
            <a:pPr lvl="0" eaLnBrk="1" hangingPunct="1">
              <a:lnSpc>
                <a:spcPct val="120000"/>
              </a:lnSpc>
              <a:spcBef>
                <a:spcPct val="30000"/>
              </a:spcBef>
              <a:buClr>
                <a:srgbClr val="0000CC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集合的比较       </a:t>
            </a:r>
            <a:r>
              <a:rPr lang="en-US" altLang="zh-CN" kern="0" dirty="0">
                <a:solidFill>
                  <a:srgbClr val="FF0000"/>
                </a:solidFill>
              </a:rPr>
              <a:t>==</a:t>
            </a:r>
            <a:r>
              <a:rPr lang="zh-CN" altLang="en-US" kern="0" dirty="0">
                <a:solidFill>
                  <a:srgbClr val="FF0000"/>
                </a:solidFill>
              </a:rPr>
              <a:t>、！</a:t>
            </a:r>
            <a:r>
              <a:rPr lang="en-US" altLang="zh-CN" kern="0" dirty="0">
                <a:solidFill>
                  <a:srgbClr val="FF0000"/>
                </a:solidFill>
              </a:rPr>
              <a:t>=</a:t>
            </a:r>
            <a:r>
              <a:rPr lang="zh-CN" altLang="en-US" kern="0" dirty="0">
                <a:solidFill>
                  <a:srgbClr val="FF0000"/>
                </a:solidFill>
              </a:rPr>
              <a:t>、</a:t>
            </a:r>
            <a:r>
              <a:rPr lang="en-US" altLang="zh-CN" kern="0" dirty="0">
                <a:solidFill>
                  <a:srgbClr val="FF0000"/>
                </a:solidFill>
              </a:rPr>
              <a:t>&lt;</a:t>
            </a:r>
            <a:r>
              <a:rPr lang="zh-CN" altLang="en-US" kern="0" dirty="0">
                <a:solidFill>
                  <a:srgbClr val="FF0000"/>
                </a:solidFill>
              </a:rPr>
              <a:t>、</a:t>
            </a:r>
            <a:r>
              <a:rPr lang="en-US" altLang="zh-CN" kern="0" dirty="0">
                <a:solidFill>
                  <a:srgbClr val="FF0000"/>
                </a:solidFill>
              </a:rPr>
              <a:t>&lt;=</a:t>
            </a:r>
            <a:r>
              <a:rPr lang="zh-CN" altLang="en-US" kern="0" dirty="0">
                <a:solidFill>
                  <a:srgbClr val="FF0000"/>
                </a:solidFill>
              </a:rPr>
              <a:t>、</a:t>
            </a:r>
            <a:r>
              <a:rPr lang="en-US" altLang="zh-CN" kern="0" dirty="0">
                <a:solidFill>
                  <a:srgbClr val="FF0000"/>
                </a:solidFill>
              </a:rPr>
              <a:t>&gt;</a:t>
            </a:r>
            <a:r>
              <a:rPr lang="zh-CN" altLang="en-US" kern="0" dirty="0">
                <a:solidFill>
                  <a:srgbClr val="FF0000"/>
                </a:solidFill>
              </a:rPr>
              <a:t>、</a:t>
            </a:r>
            <a:r>
              <a:rPr lang="en-US" altLang="zh-CN" kern="0" dirty="0">
                <a:solidFill>
                  <a:srgbClr val="FF0000"/>
                </a:solidFill>
              </a:rPr>
              <a:t>&gt;=</a:t>
            </a:r>
            <a:endParaRPr kumimoji="0" lang="zh-CN" altLang="en-US" b="1" i="0" u="none" strike="noStrike" kern="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10" grpId="0"/>
      <p:bldP spid="11" grpId="0" animBg="1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文本框 99"/>
          <p:cNvSpPr txBox="1">
            <a:spLocks noChangeArrowheads="1"/>
          </p:cNvSpPr>
          <p:nvPr/>
        </p:nvSpPr>
        <p:spPr bwMode="auto">
          <a:xfrm>
            <a:off x="762000" y="2590800"/>
            <a:ext cx="8534400" cy="37856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lvl1pPr indent="266700">
              <a:defRPr sz="3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>
              <a:defRPr sz="28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>
              <a:defRPr sz="24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>
              <a:defRPr sz="22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eaLnBrk="0" hangingPunct="0">
              <a:defRPr sz="2000" b="1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defRPr/>
            </a:pP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&gt;&gt;&gt;</a:t>
            </a:r>
            <a:r>
              <a:rPr lang="en-US" altLang="zh-CN" sz="2400" dirty="0" err="1">
                <a:latin typeface="宋体" pitchFamily="2" charset="-122"/>
                <a:ea typeface="宋体" pitchFamily="2" charset="-122"/>
              </a:rPr>
              <a:t>a_list</a:t>
            </a: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=</a:t>
            </a:r>
            <a:r>
              <a:rPr lang="en-US" altLang="zh-CN" sz="2400" dirty="0">
                <a:latin typeface="Calibri" pitchFamily="34" charset="0"/>
              </a:rPr>
              <a:t> ['physics', 'chemistry',</a:t>
            </a: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2017</a:t>
            </a:r>
            <a:r>
              <a:rPr lang="en-US" altLang="zh-CN" sz="2400" dirty="0">
                <a:latin typeface="Calibri" pitchFamily="34" charset="0"/>
              </a:rPr>
              <a:t>, </a:t>
            </a: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2.5,[0.5,3]</a:t>
            </a:r>
            <a:r>
              <a:rPr lang="en-US" altLang="zh-CN" sz="2400" dirty="0">
                <a:latin typeface="Calibri" pitchFamily="34" charset="0"/>
              </a:rPr>
              <a:t>]</a:t>
            </a:r>
            <a:endParaRPr lang="en-US" altLang="zh-CN" sz="2400" dirty="0">
              <a:latin typeface="宋体" pitchFamily="2" charset="-122"/>
              <a:ea typeface="宋体" pitchFamily="2" charset="-122"/>
            </a:endParaRPr>
          </a:p>
          <a:p>
            <a:pPr>
              <a:defRPr/>
            </a:pP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&gt;&gt;&gt;</a:t>
            </a:r>
            <a:r>
              <a:rPr lang="en-US" altLang="zh-CN" sz="2400" dirty="0" err="1">
                <a:latin typeface="宋体" pitchFamily="2" charset="-122"/>
                <a:ea typeface="宋体" pitchFamily="2" charset="-122"/>
              </a:rPr>
              <a:t>a_list</a:t>
            </a:r>
            <a:r>
              <a:rPr lang="en-US" altLang="zh-CN" sz="2400" dirty="0">
                <a:latin typeface="宋体" pitchFamily="2" charset="-122"/>
                <a:ea typeface="宋体" pitchFamily="2" charset="-122"/>
              </a:rPr>
              <a:t>[1]</a:t>
            </a:r>
            <a:endParaRPr lang="en-US" altLang="zh-CN" sz="2400" dirty="0">
              <a:latin typeface="Calibri" pitchFamily="34" charset="0"/>
            </a:endParaRP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'chemistry'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r>
              <a:rPr lang="en-US" altLang="zh-CN" sz="2400" dirty="0">
                <a:latin typeface="Calibri" pitchFamily="34" charset="0"/>
              </a:rPr>
              <a:t>[-1]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[0.5, 3]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&gt;&gt;&gt;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r>
              <a:rPr lang="en-US" altLang="zh-CN" sz="2400" dirty="0">
                <a:latin typeface="Calibri" pitchFamily="34" charset="0"/>
              </a:rPr>
              <a:t>[5]          </a:t>
            </a:r>
            <a:r>
              <a:rPr lang="en-US" altLang="zh-CN" sz="2400" dirty="0"/>
              <a:t>#</a:t>
            </a:r>
            <a:r>
              <a:rPr lang="zh-CN" altLang="zh-CN" sz="2400" dirty="0"/>
              <a:t>下标越界</a:t>
            </a:r>
            <a:endParaRPr lang="en-US" altLang="zh-CN" sz="2400" dirty="0">
              <a:latin typeface="Calibri" pitchFamily="34" charset="0"/>
            </a:endParaRPr>
          </a:p>
          <a:p>
            <a:pPr>
              <a:defRPr/>
            </a:pPr>
            <a:r>
              <a:rPr lang="en-US" altLang="zh-CN" sz="2400" dirty="0" err="1">
                <a:latin typeface="Calibri" pitchFamily="34" charset="0"/>
              </a:rPr>
              <a:t>Traceback</a:t>
            </a:r>
            <a:r>
              <a:rPr lang="en-US" altLang="zh-CN" sz="2400" dirty="0">
                <a:latin typeface="Calibri" pitchFamily="34" charset="0"/>
              </a:rPr>
              <a:t> (most recent call last):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  File "&lt;pyshell#9&gt;", line 1, in &lt;module&gt;</a:t>
            </a:r>
          </a:p>
          <a:p>
            <a:pPr>
              <a:defRPr/>
            </a:pPr>
            <a:r>
              <a:rPr lang="en-US" altLang="zh-CN" sz="2400" dirty="0">
                <a:latin typeface="Calibri" pitchFamily="34" charset="0"/>
              </a:rPr>
              <a:t>    </a:t>
            </a:r>
            <a:r>
              <a:rPr lang="en-US" altLang="zh-CN" sz="2400" dirty="0" err="1">
                <a:latin typeface="Calibri" pitchFamily="34" charset="0"/>
              </a:rPr>
              <a:t>a_list</a:t>
            </a:r>
            <a:r>
              <a:rPr lang="en-US" altLang="zh-CN" sz="2400" dirty="0">
                <a:latin typeface="Calibri" pitchFamily="34" charset="0"/>
              </a:rPr>
              <a:t>[5]</a:t>
            </a:r>
          </a:p>
          <a:p>
            <a:pPr>
              <a:defRPr/>
            </a:pPr>
            <a:r>
              <a:rPr lang="en-US" altLang="zh-CN" sz="2400" dirty="0" err="1">
                <a:latin typeface="Calibri" pitchFamily="34" charset="0"/>
              </a:rPr>
              <a:t>IndexError</a:t>
            </a:r>
            <a:r>
              <a:rPr lang="en-US" altLang="zh-CN" sz="2400" dirty="0">
                <a:latin typeface="Calibri" pitchFamily="34" charset="0"/>
              </a:rPr>
              <a:t>: list index out of range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304800" y="165100"/>
            <a:ext cx="29718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94FE778A-ECC0-4EE4-82E4-1DBDB7BBA7AE}"/>
              </a:ext>
            </a:extLst>
          </p:cNvPr>
          <p:cNvSpPr/>
          <p:nvPr/>
        </p:nvSpPr>
        <p:spPr>
          <a:xfrm>
            <a:off x="1066800" y="1088453"/>
            <a:ext cx="6096000" cy="12294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800" dirty="0">
                <a:solidFill>
                  <a:srgbClr val="0000FF"/>
                </a:solidFill>
                <a:latin typeface="Times New Roman" pitchFamily="18" charset="0"/>
              </a:rPr>
              <a:t>列表元素读取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dirty="0">
                <a:latin typeface="宋体" pitchFamily="2" charset="-122"/>
                <a:ea typeface="宋体" pitchFamily="2" charset="-122"/>
              </a:rPr>
              <a:t>方法为：</a:t>
            </a:r>
            <a:r>
              <a:rPr lang="zh-CN" altLang="en-US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列表名</a:t>
            </a:r>
            <a:r>
              <a:rPr lang="en-US" altLang="zh-CN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[</a:t>
            </a:r>
            <a:r>
              <a:rPr lang="zh-CN" altLang="en-US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索引</a:t>
            </a:r>
            <a:r>
              <a:rPr lang="en-US" altLang="zh-CN" dirty="0">
                <a:solidFill>
                  <a:srgbClr val="FF0000"/>
                </a:solidFill>
                <a:latin typeface="Calibri" pitchFamily="34" charset="0"/>
              </a:rPr>
              <a:t>]</a:t>
            </a:r>
            <a:endParaRPr lang="zh-CN" altLang="en-US" dirty="0">
              <a:solidFill>
                <a:srgbClr val="FF0000"/>
              </a:solidFill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4" grpId="0" animBg="1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文本框 99"/>
          <p:cNvSpPr txBox="1">
            <a:spLocks noChangeArrowheads="1"/>
          </p:cNvSpPr>
          <p:nvPr/>
        </p:nvSpPr>
        <p:spPr bwMode="auto">
          <a:xfrm>
            <a:off x="533400" y="1524000"/>
            <a:ext cx="11417300" cy="739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266700"/>
            <a:endParaRPr lang="zh-CN" altLang="en-US" sz="1800" b="1" dirty="0">
              <a:latin typeface="宋体" pitchFamily="2" charset="-122"/>
            </a:endParaRPr>
          </a:p>
          <a:p>
            <a:pPr indent="266700"/>
            <a:r>
              <a:rPr lang="zh-CN" altLang="en-US" sz="2400" b="1" dirty="0">
                <a:latin typeface="宋体" pitchFamily="2" charset="-122"/>
              </a:rPr>
              <a:t>切片操作的方法是：</a:t>
            </a:r>
            <a:r>
              <a:rPr lang="zh-CN" altLang="en-US" sz="2400" b="1" dirty="0">
                <a:solidFill>
                  <a:srgbClr val="FF0000"/>
                </a:solidFill>
                <a:latin typeface="宋体" pitchFamily="2" charset="-122"/>
              </a:rPr>
              <a:t>列表名</a:t>
            </a:r>
            <a:r>
              <a:rPr lang="en-US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[</a:t>
            </a:r>
            <a:r>
              <a:rPr lang="zh-CN" altLang="en-US" sz="2400" b="1" dirty="0">
                <a:solidFill>
                  <a:srgbClr val="FF0000"/>
                </a:solidFill>
                <a:latin typeface="宋体" pitchFamily="2" charset="-122"/>
              </a:rPr>
              <a:t>开始索引</a:t>
            </a:r>
            <a:r>
              <a:rPr lang="en-US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zh-CN" altLang="en-US" sz="2400" b="1" dirty="0">
                <a:solidFill>
                  <a:srgbClr val="FF0000"/>
                </a:solidFill>
                <a:latin typeface="宋体" pitchFamily="2" charset="-122"/>
              </a:rPr>
              <a:t>结束索引</a:t>
            </a:r>
            <a:r>
              <a:rPr lang="en-US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zh-CN" altLang="en-US" sz="2400" b="1" dirty="0">
                <a:solidFill>
                  <a:srgbClr val="FF0000"/>
                </a:solidFill>
                <a:latin typeface="宋体" pitchFamily="2" charset="-122"/>
              </a:rPr>
              <a:t>步长</a:t>
            </a:r>
            <a:r>
              <a:rPr lang="en-US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]</a:t>
            </a:r>
            <a:endParaRPr lang="zh-CN" altLang="en-US" sz="2400" b="1" dirty="0">
              <a:solidFill>
                <a:srgbClr val="FF0000"/>
              </a:solidFill>
              <a:latin typeface="宋体" pitchFamily="2" charset="-122"/>
            </a:endParaRPr>
          </a:p>
        </p:txBody>
      </p:sp>
      <p:sp>
        <p:nvSpPr>
          <p:cNvPr id="9219" name="文本框 2"/>
          <p:cNvSpPr txBox="1">
            <a:spLocks noChangeArrowheads="1"/>
          </p:cNvSpPr>
          <p:nvPr/>
        </p:nvSpPr>
        <p:spPr bwMode="auto">
          <a:xfrm>
            <a:off x="914400" y="1066800"/>
            <a:ext cx="1895071" cy="6568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28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列表切片</a:t>
            </a:r>
          </a:p>
        </p:txBody>
      </p:sp>
      <p:sp>
        <p:nvSpPr>
          <p:cNvPr id="7" name="矩形 6"/>
          <p:cNvSpPr/>
          <p:nvPr/>
        </p:nvSpPr>
        <p:spPr>
          <a:xfrm>
            <a:off x="762000" y="2362200"/>
            <a:ext cx="8991600" cy="38862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+mj-lt"/>
              </a:rPr>
              <a:t>&gt;&gt;&gt; </a:t>
            </a:r>
            <a:r>
              <a:rPr lang="en-US" altLang="zh-CN" sz="2000" dirty="0" err="1">
                <a:latin typeface="+mj-lt"/>
              </a:rPr>
              <a:t>a_list</a:t>
            </a:r>
            <a:r>
              <a:rPr lang="en-US" altLang="zh-CN" sz="2000" dirty="0">
                <a:latin typeface="+mj-lt"/>
              </a:rPr>
              <a:t>[1:3]      #</a:t>
            </a:r>
            <a:r>
              <a:rPr lang="zh-CN" altLang="zh-CN" sz="2000" dirty="0">
                <a:latin typeface="+mj-lt"/>
              </a:rPr>
              <a:t>开始为</a:t>
            </a:r>
            <a:r>
              <a:rPr lang="en-US" altLang="zh-CN" sz="2000" dirty="0">
                <a:latin typeface="+mj-lt"/>
              </a:rPr>
              <a:t>1</a:t>
            </a:r>
            <a:r>
              <a:rPr lang="zh-CN" altLang="zh-CN" sz="2000" dirty="0">
                <a:latin typeface="+mj-lt"/>
              </a:rPr>
              <a:t>，结束为</a:t>
            </a:r>
            <a:r>
              <a:rPr lang="en-US" altLang="zh-CN" sz="2000" dirty="0">
                <a:latin typeface="+mj-lt"/>
              </a:rPr>
              <a:t>2</a:t>
            </a:r>
            <a:r>
              <a:rPr lang="zh-CN" altLang="zh-CN" sz="2000" dirty="0">
                <a:latin typeface="+mj-lt"/>
              </a:rPr>
              <a:t>，不包括</a:t>
            </a:r>
            <a:r>
              <a:rPr lang="en-US" altLang="zh-CN" sz="2000" dirty="0">
                <a:latin typeface="+mj-lt"/>
              </a:rPr>
              <a:t>3</a:t>
            </a:r>
            <a:r>
              <a:rPr lang="zh-CN" altLang="zh-CN" sz="2000" dirty="0">
                <a:latin typeface="+mj-lt"/>
              </a:rPr>
              <a:t>，步长缺省</a:t>
            </a:r>
            <a:r>
              <a:rPr lang="en-US" altLang="zh-CN" sz="2000" dirty="0">
                <a:latin typeface="+mj-lt"/>
              </a:rPr>
              <a:t>1</a:t>
            </a:r>
            <a:endParaRPr lang="zh-CN" altLang="zh-CN" sz="2000" dirty="0">
              <a:latin typeface="+mj-lt"/>
            </a:endParaRPr>
          </a:p>
          <a:p>
            <a:r>
              <a:rPr lang="en-US" altLang="zh-CN" sz="2000" dirty="0">
                <a:latin typeface="+mj-lt"/>
              </a:rPr>
              <a:t>['chemistry', 2017]</a:t>
            </a:r>
            <a:endParaRPr lang="zh-CN" altLang="zh-CN" sz="2000" dirty="0">
              <a:latin typeface="+mj-lt"/>
            </a:endParaRPr>
          </a:p>
          <a:p>
            <a:r>
              <a:rPr lang="en-US" altLang="zh-CN" sz="2000" dirty="0">
                <a:latin typeface="+mj-lt"/>
              </a:rPr>
              <a:t>&gt;&gt;&gt; </a:t>
            </a:r>
            <a:r>
              <a:rPr lang="en-US" altLang="zh-CN" sz="2000" dirty="0" err="1">
                <a:latin typeface="+mj-lt"/>
              </a:rPr>
              <a:t>a_list</a:t>
            </a:r>
            <a:r>
              <a:rPr lang="en-US" altLang="zh-CN" sz="2000" dirty="0">
                <a:latin typeface="+mj-lt"/>
              </a:rPr>
              <a:t>[1:-1]</a:t>
            </a:r>
            <a:endParaRPr lang="zh-CN" altLang="zh-CN" sz="2000" dirty="0">
              <a:latin typeface="+mj-lt"/>
            </a:endParaRPr>
          </a:p>
          <a:p>
            <a:r>
              <a:rPr lang="en-US" altLang="zh-CN" sz="2000" dirty="0">
                <a:latin typeface="+mj-lt"/>
              </a:rPr>
              <a:t>['chemistry', 2017, 2.5]</a:t>
            </a:r>
            <a:endParaRPr lang="zh-CN" altLang="zh-CN" sz="2000" dirty="0">
              <a:latin typeface="+mj-lt"/>
            </a:endParaRPr>
          </a:p>
          <a:p>
            <a:r>
              <a:rPr lang="en-US" altLang="zh-CN" sz="2000" dirty="0">
                <a:latin typeface="+mj-lt"/>
              </a:rPr>
              <a:t>&gt;&gt;&gt; </a:t>
            </a:r>
            <a:r>
              <a:rPr lang="en-US" altLang="zh-CN" sz="2000" dirty="0" err="1">
                <a:latin typeface="+mj-lt"/>
              </a:rPr>
              <a:t>a_list</a:t>
            </a:r>
            <a:r>
              <a:rPr lang="en-US" altLang="zh-CN" sz="2000" dirty="0">
                <a:latin typeface="+mj-lt"/>
              </a:rPr>
              <a:t>[:3]     #</a:t>
            </a:r>
            <a:r>
              <a:rPr lang="zh-CN" altLang="zh-CN" sz="2000" dirty="0">
                <a:latin typeface="+mj-lt"/>
              </a:rPr>
              <a:t>左索引缺省为</a:t>
            </a:r>
            <a:r>
              <a:rPr lang="en-US" altLang="zh-CN" sz="2000" dirty="0">
                <a:latin typeface="+mj-lt"/>
              </a:rPr>
              <a:t>0</a:t>
            </a:r>
            <a:endParaRPr lang="zh-CN" altLang="zh-CN" sz="2000" dirty="0">
              <a:latin typeface="+mj-lt"/>
            </a:endParaRPr>
          </a:p>
          <a:p>
            <a:r>
              <a:rPr lang="en-US" altLang="zh-CN" sz="2000" dirty="0">
                <a:latin typeface="+mj-lt"/>
              </a:rPr>
              <a:t>['physics', 'chemistry', 2017]</a:t>
            </a:r>
            <a:endParaRPr lang="zh-CN" altLang="zh-CN" sz="2000" dirty="0">
              <a:latin typeface="+mj-lt"/>
            </a:endParaRPr>
          </a:p>
          <a:p>
            <a:r>
              <a:rPr lang="en-US" altLang="zh-CN" sz="2000" dirty="0">
                <a:latin typeface="+mj-lt"/>
              </a:rPr>
              <a:t>&gt;&gt;&gt; </a:t>
            </a:r>
            <a:r>
              <a:rPr lang="en-US" altLang="zh-CN" sz="2000" dirty="0" err="1">
                <a:latin typeface="+mj-lt"/>
              </a:rPr>
              <a:t>a_list</a:t>
            </a:r>
            <a:r>
              <a:rPr lang="en-US" altLang="zh-CN" sz="2000" dirty="0">
                <a:latin typeface="+mj-lt"/>
              </a:rPr>
              <a:t>[1:]      #</a:t>
            </a:r>
            <a:r>
              <a:rPr lang="zh-CN" altLang="zh-CN" sz="2000" dirty="0">
                <a:latin typeface="+mj-lt"/>
              </a:rPr>
              <a:t>从第一个元素开始截取列表 </a:t>
            </a:r>
          </a:p>
          <a:p>
            <a:r>
              <a:rPr lang="en-US" altLang="zh-CN" sz="2000" dirty="0">
                <a:latin typeface="+mj-lt"/>
              </a:rPr>
              <a:t>['chemistry', 2017, 2.5, [0.5, 3]]</a:t>
            </a:r>
            <a:endParaRPr lang="zh-CN" altLang="zh-CN" sz="2000" dirty="0">
              <a:latin typeface="+mj-lt"/>
            </a:endParaRPr>
          </a:p>
          <a:p>
            <a:r>
              <a:rPr lang="en-US" altLang="zh-CN" sz="2000" dirty="0">
                <a:latin typeface="+mj-lt"/>
              </a:rPr>
              <a:t>&gt;&gt;&gt; </a:t>
            </a:r>
            <a:r>
              <a:rPr lang="en-US" altLang="zh-CN" sz="2000" dirty="0" err="1">
                <a:latin typeface="+mj-lt"/>
              </a:rPr>
              <a:t>a_list</a:t>
            </a:r>
            <a:r>
              <a:rPr lang="en-US" altLang="zh-CN" sz="2000" dirty="0">
                <a:latin typeface="+mj-lt"/>
              </a:rPr>
              <a:t>[:]      #</a:t>
            </a:r>
            <a:r>
              <a:rPr lang="zh-CN" altLang="zh-CN" sz="2000" dirty="0">
                <a:latin typeface="+mj-lt"/>
              </a:rPr>
              <a:t>左右索引均缺省</a:t>
            </a:r>
          </a:p>
          <a:p>
            <a:r>
              <a:rPr lang="en-US" altLang="zh-CN" sz="2000" dirty="0">
                <a:latin typeface="+mj-lt"/>
              </a:rPr>
              <a:t>['physics', 'chemistry', 2017, 2.5, [0.5, 3]]</a:t>
            </a:r>
            <a:endParaRPr lang="zh-CN" altLang="zh-CN" sz="2000" dirty="0">
              <a:latin typeface="+mj-lt"/>
            </a:endParaRPr>
          </a:p>
          <a:p>
            <a:r>
              <a:rPr lang="en-US" altLang="zh-CN" sz="2000" dirty="0">
                <a:latin typeface="+mj-lt"/>
              </a:rPr>
              <a:t>&gt;&gt;&gt; </a:t>
            </a:r>
            <a:r>
              <a:rPr lang="en-US" altLang="zh-CN" sz="2000" dirty="0" err="1">
                <a:latin typeface="+mj-lt"/>
              </a:rPr>
              <a:t>a_list</a:t>
            </a:r>
            <a:r>
              <a:rPr lang="en-US" altLang="zh-CN" sz="2000" dirty="0">
                <a:latin typeface="+mj-lt"/>
              </a:rPr>
              <a:t>[::2]    #</a:t>
            </a:r>
            <a:r>
              <a:rPr lang="zh-CN" altLang="zh-CN" sz="2000" dirty="0">
                <a:latin typeface="+mj-lt"/>
              </a:rPr>
              <a:t>左右索引均缺省，步长为</a:t>
            </a:r>
            <a:r>
              <a:rPr lang="en-US" altLang="zh-CN" sz="2000" dirty="0">
                <a:latin typeface="+mj-lt"/>
              </a:rPr>
              <a:t>2</a:t>
            </a:r>
            <a:endParaRPr lang="zh-CN" altLang="zh-CN" sz="2000" dirty="0">
              <a:latin typeface="+mj-lt"/>
            </a:endParaRPr>
          </a:p>
          <a:p>
            <a:r>
              <a:rPr lang="en-US" altLang="zh-CN" sz="2000" dirty="0">
                <a:latin typeface="+mj-lt"/>
              </a:rPr>
              <a:t>['physics', 2017, [0.5, 3]]</a:t>
            </a:r>
            <a:endParaRPr lang="zh-CN" altLang="en-US" sz="2000" dirty="0">
              <a:latin typeface="+mj-lt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04800" y="165100"/>
            <a:ext cx="29718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/>
      <p:bldP spid="9219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文本框 99"/>
          <p:cNvSpPr txBox="1">
            <a:spLocks noChangeArrowheads="1"/>
          </p:cNvSpPr>
          <p:nvPr/>
        </p:nvSpPr>
        <p:spPr bwMode="auto">
          <a:xfrm>
            <a:off x="0" y="1828800"/>
            <a:ext cx="11190817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266700"/>
            <a:r>
              <a:rPr lang="zh-CN" altLang="en-US" sz="2400" b="1" dirty="0">
                <a:latin typeface="宋体" pitchFamily="2" charset="-122"/>
              </a:rPr>
              <a:t>（</a:t>
            </a:r>
            <a:r>
              <a:rPr lang="en-US" altLang="zh-CN" sz="2400" b="1" dirty="0">
                <a:latin typeface="宋体" pitchFamily="2" charset="-122"/>
              </a:rPr>
              <a:t>1</a:t>
            </a:r>
            <a:r>
              <a:rPr lang="zh-CN" altLang="en-US" sz="2400" b="1" dirty="0">
                <a:latin typeface="宋体" pitchFamily="2" charset="-122"/>
              </a:rPr>
              <a:t>）使用</a:t>
            </a:r>
            <a:r>
              <a:rPr lang="zh-CN" altLang="en-US" sz="2400" b="1" dirty="0">
                <a:solidFill>
                  <a:srgbClr val="FF0000"/>
                </a:solidFill>
                <a:latin typeface="宋体" pitchFamily="2" charset="-122"/>
              </a:rPr>
              <a:t>“</a:t>
            </a:r>
            <a:r>
              <a:rPr lang="en-US" altLang="zh-CN" sz="2400" b="1" dirty="0">
                <a:solidFill>
                  <a:srgbClr val="FF0000"/>
                </a:solidFill>
                <a:latin typeface="Calibri" pitchFamily="34" charset="0"/>
                <a:ea typeface="楷体_GB2312" pitchFamily="49" charset="-122"/>
              </a:rPr>
              <a:t>+</a:t>
            </a:r>
            <a:r>
              <a:rPr lang="en-US" altLang="zh-CN" sz="2400" b="1" dirty="0">
                <a:solidFill>
                  <a:srgbClr val="FF0000"/>
                </a:solidFill>
                <a:latin typeface="宋体" pitchFamily="2" charset="-122"/>
              </a:rPr>
              <a:t>”</a:t>
            </a:r>
            <a:r>
              <a:rPr lang="zh-CN" altLang="en-US" sz="2400" b="1" dirty="0">
                <a:latin typeface="宋体" pitchFamily="2" charset="-122"/>
              </a:rPr>
              <a:t>运算符将一个新列表添加在原列表的尾部</a:t>
            </a:r>
          </a:p>
          <a:p>
            <a:pPr indent="266700"/>
            <a:endParaRPr lang="zh-CN" altLang="en-US" sz="2400" b="1" dirty="0"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0243" name="文本框 2"/>
          <p:cNvSpPr txBox="1">
            <a:spLocks noChangeArrowheads="1"/>
          </p:cNvSpPr>
          <p:nvPr/>
        </p:nvSpPr>
        <p:spPr bwMode="auto">
          <a:xfrm>
            <a:off x="381000" y="990600"/>
            <a:ext cx="1895071" cy="6568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28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增加元素</a:t>
            </a:r>
          </a:p>
        </p:txBody>
      </p:sp>
      <p:sp>
        <p:nvSpPr>
          <p:cNvPr id="7" name="矩形 6"/>
          <p:cNvSpPr/>
          <p:nvPr/>
        </p:nvSpPr>
        <p:spPr>
          <a:xfrm>
            <a:off x="990600" y="2590800"/>
            <a:ext cx="7848600" cy="26776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&gt;&gt;&gt; id(</a:t>
            </a:r>
            <a:r>
              <a:rPr lang="en-US" altLang="zh-CN" dirty="0" err="1"/>
              <a:t>a_list</a:t>
            </a:r>
            <a:r>
              <a:rPr lang="en-US" altLang="zh-CN" dirty="0"/>
              <a:t>)   #</a:t>
            </a:r>
            <a:r>
              <a:rPr lang="zh-CN" altLang="zh-CN" dirty="0"/>
              <a:t>获取列表</a:t>
            </a:r>
            <a:r>
              <a:rPr lang="en-US" altLang="zh-CN" dirty="0" err="1"/>
              <a:t>a_list</a:t>
            </a:r>
            <a:r>
              <a:rPr lang="zh-CN" altLang="zh-CN" dirty="0"/>
              <a:t>的地址</a:t>
            </a:r>
          </a:p>
          <a:p>
            <a:r>
              <a:rPr lang="en-US" altLang="zh-CN" dirty="0"/>
              <a:t>49411096</a:t>
            </a:r>
            <a:endParaRPr lang="zh-CN" altLang="zh-CN" dirty="0"/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a_list</a:t>
            </a:r>
            <a:r>
              <a:rPr lang="en-US" altLang="zh-CN" dirty="0"/>
              <a:t>=</a:t>
            </a:r>
            <a:r>
              <a:rPr lang="en-US" altLang="zh-CN" dirty="0" err="1"/>
              <a:t>a_list</a:t>
            </a:r>
            <a:r>
              <a:rPr lang="en-US" altLang="zh-CN" dirty="0"/>
              <a:t>+[5]</a:t>
            </a:r>
            <a:endParaRPr lang="zh-CN" altLang="zh-CN" dirty="0"/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a_list</a:t>
            </a:r>
            <a:endParaRPr lang="zh-CN" altLang="zh-CN" dirty="0"/>
          </a:p>
          <a:p>
            <a:r>
              <a:rPr lang="en-US" altLang="zh-CN" dirty="0"/>
              <a:t>['physics', 'chemistry', 2017, 2.5, [0.5, 3], 5]</a:t>
            </a:r>
            <a:endParaRPr lang="zh-CN" altLang="zh-CN" dirty="0"/>
          </a:p>
          <a:p>
            <a:r>
              <a:rPr lang="en-US" altLang="zh-CN" dirty="0"/>
              <a:t>&gt;&gt;&gt; id(</a:t>
            </a:r>
            <a:r>
              <a:rPr lang="en-US" altLang="zh-CN" dirty="0" err="1"/>
              <a:t>a_list</a:t>
            </a:r>
            <a:r>
              <a:rPr lang="en-US" altLang="zh-CN" dirty="0"/>
              <a:t>)     #</a:t>
            </a:r>
            <a:r>
              <a:rPr lang="zh-CN" altLang="zh-CN" dirty="0"/>
              <a:t>获取添加元组时候</a:t>
            </a:r>
            <a:r>
              <a:rPr lang="en-US" altLang="zh-CN" dirty="0" err="1"/>
              <a:t>a_list</a:t>
            </a:r>
            <a:r>
              <a:rPr lang="zh-CN" altLang="zh-CN" dirty="0"/>
              <a:t>的地址</a:t>
            </a:r>
          </a:p>
          <a:p>
            <a:r>
              <a:rPr lang="en-US" altLang="zh-CN" dirty="0"/>
              <a:t>49844992</a:t>
            </a:r>
            <a:endParaRPr lang="zh-CN" altLang="zh-CN" dirty="0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04800" y="165100"/>
            <a:ext cx="2971800" cy="596900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 6.2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列表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/>
      <p:bldP spid="10243" grpId="0"/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97dab091-c7d4-49ab-ba9e-e4bd67397aa5&quot;,&quot;Name&quot;:null,&quot;Kind&quot;:&quot;Custom&quot;,&quot;OldGuidesSetting&quot;:{&quot;HeaderHeight&quot;:0.0,&quot;FooterHeight&quot;:0.0,&quot;SideMargin&quot;:0.0,&quot;TopMargin&quot;:0.0,&quot;BottomMargin&quot;:0.0,&quot;IntervalMargin&quot;:0.0}}"/>
</p:tagLst>
</file>

<file path=ppt/theme/theme1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dl35iud5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dl35iud5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自定义设计方案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dl35iud5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设计方案 1">
    <a:dk1>
      <a:srgbClr val="000000"/>
    </a:dk1>
    <a:lt1>
      <a:srgbClr val="FFFFFF"/>
    </a:lt1>
    <a:dk2>
      <a:srgbClr val="778495"/>
    </a:dk2>
    <a:lt2>
      <a:srgbClr val="F0F0F0"/>
    </a:lt2>
    <a:accent1>
      <a:srgbClr val="1249A2"/>
    </a:accent1>
    <a:accent2>
      <a:srgbClr val="0069B7"/>
    </a:accent2>
    <a:accent3>
      <a:srgbClr val="2299CC"/>
    </a:accent3>
    <a:accent4>
      <a:srgbClr val="FA9E00"/>
    </a:accent4>
    <a:accent5>
      <a:srgbClr val="A11830"/>
    </a:accent5>
    <a:accent6>
      <a:srgbClr val="797A7A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13362</TotalTime>
  <Words>6569</Words>
  <Application>Microsoft Macintosh PowerPoint</Application>
  <PresentationFormat>Widescreen</PresentationFormat>
  <Paragraphs>871</Paragraphs>
  <Slides>67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83" baseType="lpstr">
      <vt:lpstr>Arial</vt:lpstr>
      <vt:lpstr>Calibri</vt:lpstr>
      <vt:lpstr>Courier New</vt:lpstr>
      <vt:lpstr>Tahoma</vt:lpstr>
      <vt:lpstr>Times New Roman</vt:lpstr>
      <vt:lpstr>Verdana</vt:lpstr>
      <vt:lpstr>Wingdings</vt:lpstr>
      <vt:lpstr>宋体</vt:lpstr>
      <vt:lpstr>微软雅黑</vt:lpstr>
      <vt:lpstr>楷体_GB2312</vt:lpstr>
      <vt:lpstr>等线 Light</vt:lpstr>
      <vt:lpstr>黑体</vt:lpstr>
      <vt:lpstr>自定义设计方案</vt:lpstr>
      <vt:lpstr>Pixel</vt:lpstr>
      <vt:lpstr>1_自定义设计方案</vt:lpstr>
      <vt:lpstr>文档</vt:lpstr>
      <vt:lpstr>PowerPoint Presentation</vt:lpstr>
      <vt:lpstr>PowerPoint Presentation</vt:lpstr>
      <vt:lpstr>6.1  组合数据类型概述</vt:lpstr>
      <vt:lpstr>6.1  组合数据类型概述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6.5  字典</vt:lpstr>
      <vt:lpstr>1. 字典常用操作</vt:lpstr>
      <vt:lpstr>PowerPoint Presentation</vt:lpstr>
      <vt:lpstr>PowerPoint Presentation</vt:lpstr>
      <vt:lpstr>字典元素的读取</vt:lpstr>
      <vt:lpstr>PowerPoint Presentation</vt:lpstr>
      <vt:lpstr>字典元素的添加与修改</vt:lpstr>
      <vt:lpstr>字典元素的删除</vt:lpstr>
      <vt:lpstr>PowerPoint Presentation</vt:lpstr>
      <vt:lpstr>PowerPoint Presentation</vt:lpstr>
      <vt:lpstr>2.  字典的遍历</vt:lpstr>
      <vt:lpstr>3. 字典应用举例</vt:lpstr>
      <vt:lpstr>3. 字典应用举例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C语言程序设计</dc:title>
  <dc:creator>wxy</dc:creator>
  <cp:lastModifiedBy>Microsoft Office User</cp:lastModifiedBy>
  <cp:revision>1772</cp:revision>
  <cp:lastPrinted>1601-01-01T00:00:00Z</cp:lastPrinted>
  <dcterms:created xsi:type="dcterms:W3CDTF">1601-01-01T00:00:00Z</dcterms:created>
  <dcterms:modified xsi:type="dcterms:W3CDTF">2024-04-11T06:13:21Z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